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6"/>
  </p:notesMasterIdLst>
  <p:sldIdLst>
    <p:sldId id="256" r:id="rId2"/>
    <p:sldId id="277" r:id="rId3"/>
    <p:sldId id="278" r:id="rId4"/>
    <p:sldId id="279" r:id="rId5"/>
    <p:sldId id="312" r:id="rId6"/>
    <p:sldId id="280" r:id="rId7"/>
    <p:sldId id="282" r:id="rId8"/>
    <p:sldId id="281" r:id="rId9"/>
    <p:sldId id="283" r:id="rId10"/>
    <p:sldId id="286" r:id="rId11"/>
    <p:sldId id="285" r:id="rId12"/>
    <p:sldId id="287" r:id="rId13"/>
    <p:sldId id="288" r:id="rId14"/>
    <p:sldId id="289" r:id="rId15"/>
    <p:sldId id="294" r:id="rId16"/>
    <p:sldId id="290" r:id="rId17"/>
    <p:sldId id="291" r:id="rId18"/>
    <p:sldId id="310" r:id="rId19"/>
    <p:sldId id="292" r:id="rId20"/>
    <p:sldId id="314" r:id="rId21"/>
    <p:sldId id="298" r:id="rId22"/>
    <p:sldId id="300" r:id="rId23"/>
    <p:sldId id="301" r:id="rId24"/>
    <p:sldId id="302" r:id="rId25"/>
    <p:sldId id="295" r:id="rId26"/>
    <p:sldId id="316" r:id="rId27"/>
    <p:sldId id="318" r:id="rId28"/>
    <p:sldId id="304" r:id="rId29"/>
    <p:sldId id="305" r:id="rId30"/>
    <p:sldId id="296" r:id="rId31"/>
    <p:sldId id="309" r:id="rId32"/>
    <p:sldId id="313" r:id="rId33"/>
    <p:sldId id="308" r:id="rId34"/>
    <p:sldId id="297"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94126337-42D4-4664-9E96-D1E6E227D8EC}">
          <p14:sldIdLst>
            <p14:sldId id="256"/>
          </p14:sldIdLst>
        </p14:section>
        <p14:section name="Introduction" id="{00AA4C90-65BE-419C-BFCA-2DEF85E7B9E7}">
          <p14:sldIdLst>
            <p14:sldId id="277"/>
            <p14:sldId id="278"/>
            <p14:sldId id="279"/>
          </p14:sldIdLst>
        </p14:section>
        <p14:section name="Our Solution" id="{1FED197E-D37F-48A3-92E3-5C8788117971}">
          <p14:sldIdLst>
            <p14:sldId id="312"/>
            <p14:sldId id="280"/>
            <p14:sldId id="282"/>
            <p14:sldId id="281"/>
            <p14:sldId id="283"/>
            <p14:sldId id="286"/>
            <p14:sldId id="285"/>
            <p14:sldId id="287"/>
            <p14:sldId id="288"/>
            <p14:sldId id="289"/>
            <p14:sldId id="294"/>
          </p14:sldIdLst>
        </p14:section>
        <p14:section name="Project management" id="{87B4A25D-4482-449C-A7EC-374F95E2812C}">
          <p14:sldIdLst>
            <p14:sldId id="290"/>
            <p14:sldId id="291"/>
          </p14:sldIdLst>
        </p14:section>
        <p14:section name="Experimental Methodology" id="{7566D250-AE7A-40D1-9274-35EEE46C345D}">
          <p14:sldIdLst>
            <p14:sldId id="310"/>
            <p14:sldId id="292"/>
            <p14:sldId id="314"/>
          </p14:sldIdLst>
        </p14:section>
        <p14:section name="Experiment’s Results" id="{DD8C0365-CC92-4072-AF3D-83CA8FAEA63D}">
          <p14:sldIdLst>
            <p14:sldId id="298"/>
            <p14:sldId id="300"/>
            <p14:sldId id="301"/>
            <p14:sldId id="302"/>
            <p14:sldId id="295"/>
            <p14:sldId id="316"/>
            <p14:sldId id="318"/>
            <p14:sldId id="304"/>
            <p14:sldId id="305"/>
            <p14:sldId id="296"/>
            <p14:sldId id="309"/>
            <p14:sldId id="313"/>
            <p14:sldId id="308"/>
            <p14:sldId id="297"/>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wan Billan" initials="MB" lastIdx="1" clrIdx="0">
    <p:extLst>
      <p:ext uri="{19B8F6BF-5375-455C-9EA6-DF929625EA0E}">
        <p15:presenceInfo xmlns:p15="http://schemas.microsoft.com/office/powerpoint/2012/main" userId="cd62113fed7f9c49" providerId="Windows Live"/>
      </p:ext>
    </p:extLst>
  </p:cmAuthor>
  <p:cmAuthor id="2" name="Saja Yassin" initials="SY" lastIdx="1" clrIdx="1">
    <p:extLst>
      <p:ext uri="{19B8F6BF-5375-455C-9EA6-DF929625EA0E}">
        <p15:presenceInfo xmlns:p15="http://schemas.microsoft.com/office/powerpoint/2012/main" userId="4dd4b5b02e52c47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autoAdjust="0"/>
    <p:restoredTop sz="94249" autoAdjust="0"/>
  </p:normalViewPr>
  <p:slideViewPr>
    <p:cSldViewPr snapToGrid="0">
      <p:cViewPr varScale="1">
        <p:scale>
          <a:sx n="63" d="100"/>
          <a:sy n="63" d="100"/>
        </p:scale>
        <p:origin x="964" y="4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JPG>
</file>

<file path=ppt/media/image27.JPG>
</file>

<file path=ppt/media/image28.JPG>
</file>

<file path=ppt/media/image29.JPG>
</file>

<file path=ppt/media/image3.png>
</file>

<file path=ppt/media/image30.JPG>
</file>

<file path=ppt/media/image31.JP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BDFD83-1BDD-4D0C-9E49-2DCB206F750D}" type="datetimeFigureOut">
              <a:rPr lang="en-US" smtClean="0"/>
              <a:t>27-Jun-19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035BF5-BC8E-4D1A-B594-4D3CC51E9155}" type="slidenum">
              <a:rPr lang="en-US" smtClean="0"/>
              <a:t>‹#›</a:t>
            </a:fld>
            <a:endParaRPr lang="en-US"/>
          </a:p>
        </p:txBody>
      </p:sp>
    </p:spTree>
    <p:extLst>
      <p:ext uri="{BB962C8B-B14F-4D97-AF65-F5344CB8AC3E}">
        <p14:creationId xmlns:p14="http://schemas.microsoft.com/office/powerpoint/2010/main" val="15147665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035BF5-BC8E-4D1A-B594-4D3CC51E9155}" type="slidenum">
              <a:rPr lang="en-US" smtClean="0"/>
              <a:t>1</a:t>
            </a:fld>
            <a:endParaRPr lang="en-US"/>
          </a:p>
        </p:txBody>
      </p:sp>
    </p:spTree>
    <p:extLst>
      <p:ext uri="{BB962C8B-B14F-4D97-AF65-F5344CB8AC3E}">
        <p14:creationId xmlns:p14="http://schemas.microsoft.com/office/powerpoint/2010/main" val="11879719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035BF5-BC8E-4D1A-B594-4D3CC51E9155}" type="slidenum">
              <a:rPr lang="en-US" smtClean="0"/>
              <a:t>17</a:t>
            </a:fld>
            <a:endParaRPr lang="en-US"/>
          </a:p>
        </p:txBody>
      </p:sp>
    </p:spTree>
    <p:extLst>
      <p:ext uri="{BB962C8B-B14F-4D97-AF65-F5344CB8AC3E}">
        <p14:creationId xmlns:p14="http://schemas.microsoft.com/office/powerpoint/2010/main" val="21725677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035BF5-BC8E-4D1A-B594-4D3CC51E9155}" type="slidenum">
              <a:rPr lang="en-US" smtClean="0"/>
              <a:t>22</a:t>
            </a:fld>
            <a:endParaRPr lang="en-US"/>
          </a:p>
        </p:txBody>
      </p:sp>
    </p:spTree>
    <p:extLst>
      <p:ext uri="{BB962C8B-B14F-4D97-AF65-F5344CB8AC3E}">
        <p14:creationId xmlns:p14="http://schemas.microsoft.com/office/powerpoint/2010/main" val="23480148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035BF5-BC8E-4D1A-B594-4D3CC51E9155}" type="slidenum">
              <a:rPr lang="en-US" smtClean="0"/>
              <a:t>31</a:t>
            </a:fld>
            <a:endParaRPr lang="en-US"/>
          </a:p>
        </p:txBody>
      </p:sp>
    </p:spTree>
    <p:extLst>
      <p:ext uri="{BB962C8B-B14F-4D97-AF65-F5344CB8AC3E}">
        <p14:creationId xmlns:p14="http://schemas.microsoft.com/office/powerpoint/2010/main" val="4409274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035BF5-BC8E-4D1A-B594-4D3CC51E9155}" type="slidenum">
              <a:rPr lang="en-US" smtClean="0"/>
              <a:t>32</a:t>
            </a:fld>
            <a:endParaRPr lang="en-US"/>
          </a:p>
        </p:txBody>
      </p:sp>
    </p:spTree>
    <p:extLst>
      <p:ext uri="{BB962C8B-B14F-4D97-AF65-F5344CB8AC3E}">
        <p14:creationId xmlns:p14="http://schemas.microsoft.com/office/powerpoint/2010/main" val="10547440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035BF5-BC8E-4D1A-B594-4D3CC51E9155}" type="slidenum">
              <a:rPr lang="en-US" smtClean="0"/>
              <a:t>33</a:t>
            </a:fld>
            <a:endParaRPr lang="en-US"/>
          </a:p>
        </p:txBody>
      </p:sp>
    </p:spTree>
    <p:extLst>
      <p:ext uri="{BB962C8B-B14F-4D97-AF65-F5344CB8AC3E}">
        <p14:creationId xmlns:p14="http://schemas.microsoft.com/office/powerpoint/2010/main" val="28320706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27-Jun-19</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27-Jun-19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27-Jun-19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27-Jun-19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27-Jun-19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27-Jun-19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27-Jun-19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27-Jun-19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27-Jun-19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27-Jun-19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27-Jun-19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2350" y="148094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1295401" y="609600"/>
            <a:ext cx="9601196" cy="755228"/>
          </a:xfrm>
        </p:spPr>
        <p:txBody>
          <a:bodyPr/>
          <a:lstStyle/>
          <a:p>
            <a:r>
              <a:rPr lang="en-US" dirty="0"/>
              <a:t>Click to edit Master title style</a:t>
            </a:r>
          </a:p>
        </p:txBody>
      </p:sp>
      <p:sp>
        <p:nvSpPr>
          <p:cNvPr id="3" name="Content Placeholder 2"/>
          <p:cNvSpPr>
            <a:spLocks noGrp="1"/>
          </p:cNvSpPr>
          <p:nvPr>
            <p:ph idx="1"/>
          </p:nvPr>
        </p:nvSpPr>
        <p:spPr>
          <a:xfrm>
            <a:off x="1295401" y="1597053"/>
            <a:ext cx="9601196" cy="427881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2647F38-B617-4D2F-AE0A-013F0C4D2C57}" type="datetimeFigureOut">
              <a:rPr lang="en-US" dirty="0"/>
              <a:t>27-Jun-19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7799C9-84D9-46D2-A11E-BCF8A720529D}"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cxnSp>
        <p:nvCxnSpPr>
          <p:cNvPr id="7" name="Straight Connector 6"/>
          <p:cNvCxnSpPr/>
          <p:nvPr/>
        </p:nvCxnSpPr>
        <p:spPr>
          <a:xfrm>
            <a:off x="1392350" y="148094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1295401" y="609600"/>
            <a:ext cx="9601196" cy="755228"/>
          </a:xfrm>
        </p:spPr>
        <p:txBody>
          <a:bodyPr/>
          <a:lstStyle/>
          <a:p>
            <a:r>
              <a:rPr lang="en-US" dirty="0"/>
              <a:t>Click to edit Master title style</a:t>
            </a:r>
          </a:p>
        </p:txBody>
      </p:sp>
      <p:sp>
        <p:nvSpPr>
          <p:cNvPr id="3" name="Content Placeholder 2"/>
          <p:cNvSpPr>
            <a:spLocks noGrp="1"/>
          </p:cNvSpPr>
          <p:nvPr>
            <p:ph idx="1"/>
          </p:nvPr>
        </p:nvSpPr>
        <p:spPr>
          <a:xfrm>
            <a:off x="1295401" y="1597053"/>
            <a:ext cx="9601196" cy="427881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2647F38-B617-4D2F-AE0A-013F0C4D2C57}" type="datetimeFigureOut">
              <a:rPr lang="en-US" dirty="0"/>
              <a:t>27-Jun-19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7799C9-84D9-46D2-A11E-BCF8A720529D}" type="slidenum">
              <a:rPr lang="en-US" dirty="0"/>
              <a:t>‹#›</a:t>
            </a:fld>
            <a:endParaRPr lang="en-US" dirty="0"/>
          </a:p>
        </p:txBody>
      </p:sp>
    </p:spTree>
    <p:extLst>
      <p:ext uri="{BB962C8B-B14F-4D97-AF65-F5344CB8AC3E}">
        <p14:creationId xmlns:p14="http://schemas.microsoft.com/office/powerpoint/2010/main" val="24089506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9D7DA-A927-4A39-9CC1-41603A16099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C1D147A-1803-4168-8D3D-06E60EAB7EB2}"/>
              </a:ext>
            </a:extLst>
          </p:cNvPr>
          <p:cNvSpPr>
            <a:spLocks noGrp="1"/>
          </p:cNvSpPr>
          <p:nvPr>
            <p:ph type="dt" sz="half" idx="10"/>
          </p:nvPr>
        </p:nvSpPr>
        <p:spPr/>
        <p:txBody>
          <a:bodyPr/>
          <a:lstStyle/>
          <a:p>
            <a:fld id="{B61BEF0D-F0BB-DE4B-95CE-6DB70DBA9567}" type="datetimeFigureOut">
              <a:rPr lang="en-US" smtClean="0"/>
              <a:pPr/>
              <a:t>27-Jun-19</a:t>
            </a:fld>
            <a:endParaRPr lang="en-US" dirty="0"/>
          </a:p>
        </p:txBody>
      </p:sp>
      <p:sp>
        <p:nvSpPr>
          <p:cNvPr id="4" name="Footer Placeholder 3">
            <a:extLst>
              <a:ext uri="{FF2B5EF4-FFF2-40B4-BE49-F238E27FC236}">
                <a16:creationId xmlns:a16="http://schemas.microsoft.com/office/drawing/2014/main" id="{0D496208-89DA-4A1B-BFAA-7B9AA1243907}"/>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C71B5DC-7C87-428E-A433-8F12D2A1C61C}"/>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652440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27-Jun-19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27-Jun-19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27-Jun-19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27-Jun-19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27-Jun-19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2">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2">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27-Jun-19</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71" r:id="rId3"/>
    <p:sldLayoutId id="2147483670" r:id="rId4"/>
    <p:sldLayoutId id="2147483651" r:id="rId5"/>
    <p:sldLayoutId id="2147483669" r:id="rId6"/>
    <p:sldLayoutId id="2147483653" r:id="rId7"/>
    <p:sldLayoutId id="2147483654" r:id="rId8"/>
    <p:sldLayoutId id="2147483655" r:id="rId9"/>
    <p:sldLayoutId id="2147483656" r:id="rId10"/>
    <p:sldLayoutId id="2147483660" r:id="rId11"/>
    <p:sldLayoutId id="2147483657" r:id="rId12"/>
    <p:sldLayoutId id="2147483663" r:id="rId13"/>
    <p:sldLayoutId id="2147483664" r:id="rId14"/>
    <p:sldLayoutId id="2147483665" r:id="rId15"/>
    <p:sldLayoutId id="2147483666" r:id="rId16"/>
    <p:sldLayoutId id="2147483667" r:id="rId17"/>
    <p:sldLayoutId id="2147483658" r:id="rId18"/>
    <p:sldLayoutId id="2147483659" r:id="rId19"/>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15.jp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drive.google.com/drive/folders/1SbLk3D92ifLNieXlZ6ScGeCYJgvI2KdX?usp=sharing" TargetMode="External"/><Relationship Id="rId2" Type="http://schemas.openxmlformats.org/officeDocument/2006/relationships/hyperlink" Target="https://drive.google.com/file/d/11vINn1NhvEg4KfOqNFONhEs-mhgkmRWn/view?usp=sharing"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drive.google.com/file/d/1lKHsroZuTOFB8PenIV1k0tUfAFuAR0Z5/view?usp=sharing" TargetMode="External"/><Relationship Id="rId2" Type="http://schemas.openxmlformats.org/officeDocument/2006/relationships/hyperlink" Target="https://drive.google.com/file/d/1ZLeew_xshb5ZiA7iqFlY5PgxG_rcCeXh/view?usp=sharing"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2.jpeg"/><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9.xml"/><Relationship Id="rId5" Type="http://schemas.openxmlformats.org/officeDocument/2006/relationships/image" Target="../media/image23.png"/><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4.png"/><Relationship Id="rId1" Type="http://schemas.openxmlformats.org/officeDocument/2006/relationships/slideLayout" Target="../slideLayouts/slideLayout9.xml"/><Relationship Id="rId4" Type="http://schemas.openxmlformats.org/officeDocument/2006/relationships/image" Target="../media/image2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jpeg"/><Relationship Id="rId1" Type="http://schemas.openxmlformats.org/officeDocument/2006/relationships/slideLayout" Target="../slideLayouts/slideLayout9.xml"/><Relationship Id="rId4" Type="http://schemas.openxmlformats.org/officeDocument/2006/relationships/image" Target="../media/image27.JPG"/></Relationships>
</file>

<file path=ppt/slides/_rels/slide27.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image" Target="../media/image28.JPG"/><Relationship Id="rId1" Type="http://schemas.openxmlformats.org/officeDocument/2006/relationships/slideLayout" Target="../slideLayouts/slideLayout9.xml"/><Relationship Id="rId5" Type="http://schemas.openxmlformats.org/officeDocument/2006/relationships/image" Target="../media/image31.JPG"/><Relationship Id="rId4" Type="http://schemas.openxmlformats.org/officeDocument/2006/relationships/image" Target="../media/image30.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9.xml"/><Relationship Id="rId5" Type="http://schemas.openxmlformats.org/officeDocument/2006/relationships/image" Target="../media/image35.png"/><Relationship Id="rId4" Type="http://schemas.openxmlformats.org/officeDocument/2006/relationships/image" Target="../media/image34.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drive.google.com/file/d/1eiGW-ukk5jq9M69li1julPLgRHKj_XRL/view?usp=sharing"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www.academia.edu/19962797/Image_comparison_Methods_and_Tools_A_Review?fbclid=IwAR29xwjbNTpjcEVJNLA988qm7j1qqt23iv0yP6evFjyqvZOUXw3d_YJKIC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9.xml"/><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88D34A9-82AD-425E-935C-2C67EF68E7CC}"/>
              </a:ext>
            </a:extLst>
          </p:cNvPr>
          <p:cNvSpPr>
            <a:spLocks noGrp="1"/>
          </p:cNvSpPr>
          <p:nvPr>
            <p:ph type="ctrTitle"/>
          </p:nvPr>
        </p:nvSpPr>
        <p:spPr>
          <a:xfrm>
            <a:off x="2692400" y="1871663"/>
            <a:ext cx="6815138" cy="1514475"/>
          </a:xfrm>
        </p:spPr>
        <p:txBody>
          <a:bodyPr/>
          <a:lstStyle/>
          <a:p>
            <a:r>
              <a:rPr lang="en-US" sz="2800" b="1" dirty="0"/>
              <a:t>Industrial Project  - 234313</a:t>
            </a:r>
            <a:br>
              <a:rPr lang="en-US" sz="2800" b="1" dirty="0"/>
            </a:br>
            <a:br>
              <a:rPr lang="en-US" sz="2800" b="1" dirty="0"/>
            </a:br>
            <a:r>
              <a:rPr lang="en-US" sz="4800" b="1" dirty="0"/>
              <a:t>3D map evolution - PTC</a:t>
            </a:r>
            <a:endParaRPr lang="en-US" sz="2800" b="1" dirty="0"/>
          </a:p>
        </p:txBody>
      </p:sp>
      <p:sp>
        <p:nvSpPr>
          <p:cNvPr id="5" name="Subtitle 2">
            <a:extLst>
              <a:ext uri="{FF2B5EF4-FFF2-40B4-BE49-F238E27FC236}">
                <a16:creationId xmlns:a16="http://schemas.microsoft.com/office/drawing/2014/main" id="{34BC7C9F-A660-4D4D-9A10-E62CEB32022F}"/>
              </a:ext>
            </a:extLst>
          </p:cNvPr>
          <p:cNvSpPr>
            <a:spLocks noGrp="1"/>
          </p:cNvSpPr>
          <p:nvPr>
            <p:ph type="subTitle" idx="1"/>
          </p:nvPr>
        </p:nvSpPr>
        <p:spPr>
          <a:xfrm>
            <a:off x="2692400" y="3657600"/>
            <a:ext cx="6815138" cy="1320800"/>
          </a:xfrm>
        </p:spPr>
        <p:txBody>
          <a:bodyPr/>
          <a:lstStyle/>
          <a:p>
            <a:r>
              <a:rPr lang="en-US" b="1" dirty="0"/>
              <a:t>Supervisors</a:t>
            </a:r>
            <a:r>
              <a:rPr lang="en-US" dirty="0"/>
              <a:t>: Eldad Finkelstein, Mordecai </a:t>
            </a:r>
            <a:r>
              <a:rPr lang="en-US" dirty="0" err="1"/>
              <a:t>Sayag</a:t>
            </a:r>
            <a:endParaRPr lang="en-US" dirty="0"/>
          </a:p>
          <a:p>
            <a:r>
              <a:rPr lang="en-US" b="1" dirty="0"/>
              <a:t>Students: </a:t>
            </a:r>
            <a:r>
              <a:rPr lang="en-US" dirty="0" err="1"/>
              <a:t>Saja</a:t>
            </a:r>
            <a:r>
              <a:rPr lang="en-US" dirty="0"/>
              <a:t> Yassin, Marwan Billan</a:t>
            </a:r>
          </a:p>
        </p:txBody>
      </p:sp>
    </p:spTree>
    <p:extLst>
      <p:ext uri="{BB962C8B-B14F-4D97-AF65-F5344CB8AC3E}">
        <p14:creationId xmlns:p14="http://schemas.microsoft.com/office/powerpoint/2010/main" val="12060905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A65AD83-7B0C-4C0E-BB03-57A8B8D45628}"/>
              </a:ext>
            </a:extLst>
          </p:cNvPr>
          <p:cNvSpPr>
            <a:spLocks noGrp="1"/>
          </p:cNvSpPr>
          <p:nvPr>
            <p:ph idx="1"/>
          </p:nvPr>
        </p:nvSpPr>
        <p:spPr>
          <a:xfrm>
            <a:off x="1295401" y="1028701"/>
            <a:ext cx="9601196" cy="4847168"/>
          </a:xfrm>
        </p:spPr>
        <p:txBody>
          <a:bodyPr/>
          <a:lstStyle/>
          <a:p>
            <a:pPr marL="0" indent="0">
              <a:buNone/>
            </a:pPr>
            <a:r>
              <a:rPr lang="en-US" dirty="0"/>
              <a:t>3. Find matches from the real to the synthetic image.</a:t>
            </a:r>
          </a:p>
          <a:p>
            <a:pPr lvl="1"/>
            <a:r>
              <a:rPr lang="en-US" dirty="0"/>
              <a:t>Find the matching feature points the same as in section 2.</a:t>
            </a:r>
          </a:p>
          <a:p>
            <a:pPr lvl="1"/>
            <a:r>
              <a:rPr lang="en-US" dirty="0"/>
              <a:t>For each matched feature point sign the surrounding as unchanged area on the real image.</a:t>
            </a:r>
          </a:p>
          <a:p>
            <a:pPr marL="457200" lvl="1" indent="0">
              <a:buNone/>
            </a:pPr>
            <a:endParaRPr lang="en-US" dirty="0"/>
          </a:p>
          <a:p>
            <a:pPr lvl="1"/>
            <a:endParaRPr lang="en-US" dirty="0"/>
          </a:p>
          <a:p>
            <a:pPr lvl="1"/>
            <a:endParaRPr lang="en-US" dirty="0"/>
          </a:p>
        </p:txBody>
      </p:sp>
    </p:spTree>
    <p:extLst>
      <p:ext uri="{BB962C8B-B14F-4D97-AF65-F5344CB8AC3E}">
        <p14:creationId xmlns:p14="http://schemas.microsoft.com/office/powerpoint/2010/main" val="7466856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6E44E17E-0E7A-4718-A78A-337CB5F6FD91}"/>
              </a:ext>
            </a:extLst>
          </p:cNvPr>
          <p:cNvPicPr>
            <a:picLocks noGrp="1" noChangeAspect="1"/>
          </p:cNvPicPr>
          <p:nvPr>
            <p:ph idx="1"/>
          </p:nvPr>
        </p:nvPicPr>
        <p:blipFill>
          <a:blip r:embed="rId2"/>
          <a:stretch>
            <a:fillRect/>
          </a:stretch>
        </p:blipFill>
        <p:spPr>
          <a:xfrm>
            <a:off x="647240" y="1454936"/>
            <a:ext cx="10897520" cy="3948128"/>
          </a:xfrm>
        </p:spPr>
      </p:pic>
      <p:sp>
        <p:nvSpPr>
          <p:cNvPr id="6" name="TextBox 5">
            <a:extLst>
              <a:ext uri="{FF2B5EF4-FFF2-40B4-BE49-F238E27FC236}">
                <a16:creationId xmlns:a16="http://schemas.microsoft.com/office/drawing/2014/main" id="{BE7DC635-F6A3-4B94-8806-16914EA7C359}"/>
              </a:ext>
            </a:extLst>
          </p:cNvPr>
          <p:cNvSpPr txBox="1"/>
          <p:nvPr/>
        </p:nvSpPr>
        <p:spPr>
          <a:xfrm>
            <a:off x="7972158" y="1364828"/>
            <a:ext cx="1650516" cy="400110"/>
          </a:xfrm>
          <a:prstGeom prst="rect">
            <a:avLst/>
          </a:prstGeom>
          <a:noFill/>
        </p:spPr>
        <p:txBody>
          <a:bodyPr wrap="none" rtlCol="0">
            <a:spAutoFit/>
          </a:bodyPr>
          <a:lstStyle/>
          <a:p>
            <a:r>
              <a:rPr lang="en-US" dirty="0"/>
              <a:t>Synthetic </a:t>
            </a:r>
            <a:r>
              <a:rPr lang="en-US" sz="2000" dirty="0"/>
              <a:t>image</a:t>
            </a:r>
            <a:endParaRPr lang="en-US" dirty="0"/>
          </a:p>
        </p:txBody>
      </p:sp>
      <p:sp>
        <p:nvSpPr>
          <p:cNvPr id="7" name="TextBox 6">
            <a:extLst>
              <a:ext uri="{FF2B5EF4-FFF2-40B4-BE49-F238E27FC236}">
                <a16:creationId xmlns:a16="http://schemas.microsoft.com/office/drawing/2014/main" id="{4E6290D9-B5C6-48EA-B496-C2AF6DDA936F}"/>
              </a:ext>
            </a:extLst>
          </p:cNvPr>
          <p:cNvSpPr txBox="1"/>
          <p:nvPr/>
        </p:nvSpPr>
        <p:spPr>
          <a:xfrm>
            <a:off x="2983264" y="1364828"/>
            <a:ext cx="1211935" cy="400110"/>
          </a:xfrm>
          <a:prstGeom prst="rect">
            <a:avLst/>
          </a:prstGeom>
          <a:noFill/>
        </p:spPr>
        <p:txBody>
          <a:bodyPr wrap="none" rtlCol="0">
            <a:spAutoFit/>
          </a:bodyPr>
          <a:lstStyle/>
          <a:p>
            <a:r>
              <a:rPr lang="en-US" dirty="0"/>
              <a:t>Real </a:t>
            </a:r>
            <a:r>
              <a:rPr lang="en-US" sz="2000" dirty="0"/>
              <a:t>image</a:t>
            </a:r>
            <a:endParaRPr lang="en-US" dirty="0"/>
          </a:p>
        </p:txBody>
      </p:sp>
    </p:spTree>
    <p:extLst>
      <p:ext uri="{BB962C8B-B14F-4D97-AF65-F5344CB8AC3E}">
        <p14:creationId xmlns:p14="http://schemas.microsoft.com/office/powerpoint/2010/main" val="25608526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D56E41F-B8E0-4D18-B554-FD40260DE0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2DB31E17-E562-4F82-98D0-858C84120F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16" name="Picture 15">
              <a:extLst>
                <a:ext uri="{FF2B5EF4-FFF2-40B4-BE49-F238E27FC236}">
                  <a16:creationId xmlns:a16="http://schemas.microsoft.com/office/drawing/2014/main" id="{58BF3B07-5EF6-4E5B-834E-C1398DB60AD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7" name="Rectangle 16">
              <a:extLst>
                <a:ext uri="{FF2B5EF4-FFF2-40B4-BE49-F238E27FC236}">
                  <a16:creationId xmlns:a16="http://schemas.microsoft.com/office/drawing/2014/main" id="{3DDA1859-D108-4C60-B38B-C85485AB38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8" name="Picture 17">
              <a:extLst>
                <a:ext uri="{FF2B5EF4-FFF2-40B4-BE49-F238E27FC236}">
                  <a16:creationId xmlns:a16="http://schemas.microsoft.com/office/drawing/2014/main" id="{E498EA77-084B-43CC-B94D-566F1D8E1EE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9" name="Picture 18">
              <a:extLst>
                <a:ext uri="{FF2B5EF4-FFF2-40B4-BE49-F238E27FC236}">
                  <a16:creationId xmlns:a16="http://schemas.microsoft.com/office/drawing/2014/main" id="{99B16D3F-47E8-419E-9C4E-ED6FC918FBB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1A1BE652-EDD1-4B75-AE02-CFE9A7EC3733}"/>
              </a:ext>
            </a:extLst>
          </p:cNvPr>
          <p:cNvSpPr>
            <a:spLocks noGrp="1"/>
          </p:cNvSpPr>
          <p:nvPr>
            <p:ph type="title"/>
          </p:nvPr>
        </p:nvSpPr>
        <p:spPr>
          <a:xfrm>
            <a:off x="7535825" y="982132"/>
            <a:ext cx="3360772" cy="1303867"/>
          </a:xfrm>
        </p:spPr>
        <p:txBody>
          <a:bodyPr>
            <a:normAutofit/>
          </a:bodyPr>
          <a:lstStyle/>
          <a:p>
            <a:r>
              <a:rPr lang="en-US">
                <a:solidFill>
                  <a:srgbClr val="262626"/>
                </a:solidFill>
              </a:rPr>
              <a:t>Colored image</a:t>
            </a:r>
            <a:endParaRPr lang="en-US" dirty="0">
              <a:solidFill>
                <a:srgbClr val="262626"/>
              </a:solidFill>
            </a:endParaRPr>
          </a:p>
        </p:txBody>
      </p:sp>
      <p:sp>
        <p:nvSpPr>
          <p:cNvPr id="21" name="Rectangle 20">
            <a:extLst>
              <a:ext uri="{FF2B5EF4-FFF2-40B4-BE49-F238E27FC236}">
                <a16:creationId xmlns:a16="http://schemas.microsoft.com/office/drawing/2014/main" id="{23E937B9-07EE-456A-A31C-41A8866E28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3" y="1092200"/>
            <a:ext cx="5942687"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4" descr="A picture containing indoor, red&#10;&#10;Description automatically generated">
            <a:extLst>
              <a:ext uri="{FF2B5EF4-FFF2-40B4-BE49-F238E27FC236}">
                <a16:creationId xmlns:a16="http://schemas.microsoft.com/office/drawing/2014/main" id="{6EE8405B-2751-40CE-8748-26D05D6D1AB7}"/>
              </a:ext>
            </a:extLst>
          </p:cNvPr>
          <p:cNvPicPr>
            <a:picLocks noChangeAspect="1"/>
          </p:cNvPicPr>
          <p:nvPr/>
        </p:nvPicPr>
        <p:blipFill rotWithShape="1">
          <a:blip r:embed="rId5"/>
          <a:srcRect l="14890" t="8043" r="14890" b="7216"/>
          <a:stretch/>
        </p:blipFill>
        <p:spPr>
          <a:xfrm>
            <a:off x="1146479" y="1250695"/>
            <a:ext cx="5819432" cy="4059233"/>
          </a:xfrm>
          <a:prstGeom prst="rect">
            <a:avLst/>
          </a:prstGeom>
        </p:spPr>
      </p:pic>
      <p:cxnSp>
        <p:nvCxnSpPr>
          <p:cNvPr id="23" name="Straight Connector 22">
            <a:extLst>
              <a:ext uri="{FF2B5EF4-FFF2-40B4-BE49-F238E27FC236}">
                <a16:creationId xmlns:a16="http://schemas.microsoft.com/office/drawing/2014/main" id="{FD2308B7-2829-44DD-B213-27EEBDED1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20089" y="2400639"/>
            <a:ext cx="3376508" cy="0"/>
          </a:xfrm>
          <a:prstGeom prst="line">
            <a:avLst/>
          </a:prstGeom>
        </p:spPr>
        <p:style>
          <a:lnRef idx="2">
            <a:schemeClr val="accent1"/>
          </a:lnRef>
          <a:fillRef idx="0">
            <a:schemeClr val="accent1"/>
          </a:fillRef>
          <a:effectRef idx="1">
            <a:schemeClr val="accent1"/>
          </a:effectRef>
          <a:fontRef idx="minor">
            <a:schemeClr val="tx1"/>
          </a:fontRef>
        </p:style>
      </p:cxnSp>
      <p:sp>
        <p:nvSpPr>
          <p:cNvPr id="10" name="Content Placeholder 9">
            <a:extLst>
              <a:ext uri="{FF2B5EF4-FFF2-40B4-BE49-F238E27FC236}">
                <a16:creationId xmlns:a16="http://schemas.microsoft.com/office/drawing/2014/main" id="{DBC2CBF9-368C-4D8D-820F-690A5D0DCA9D}"/>
              </a:ext>
            </a:extLst>
          </p:cNvPr>
          <p:cNvSpPr>
            <a:spLocks noGrp="1"/>
          </p:cNvSpPr>
          <p:nvPr>
            <p:ph idx="1"/>
          </p:nvPr>
        </p:nvSpPr>
        <p:spPr>
          <a:xfrm>
            <a:off x="7535824" y="2556932"/>
            <a:ext cx="3360771" cy="3318936"/>
          </a:xfrm>
        </p:spPr>
        <p:txBody>
          <a:bodyPr>
            <a:normAutofit/>
          </a:bodyPr>
          <a:lstStyle/>
          <a:p>
            <a:r>
              <a:rPr lang="en-US" dirty="0">
                <a:solidFill>
                  <a:srgbClr val="262626"/>
                </a:solidFill>
              </a:rPr>
              <a:t>The red portion is the changed portion of the scene.</a:t>
            </a:r>
          </a:p>
        </p:txBody>
      </p:sp>
    </p:spTree>
    <p:extLst>
      <p:ext uri="{BB962C8B-B14F-4D97-AF65-F5344CB8AC3E}">
        <p14:creationId xmlns:p14="http://schemas.microsoft.com/office/powerpoint/2010/main" val="36094145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22" name="Rectangle 12">
            <a:extLst>
              <a:ext uri="{FF2B5EF4-FFF2-40B4-BE49-F238E27FC236}">
                <a16:creationId xmlns:a16="http://schemas.microsoft.com/office/drawing/2014/main" id="{ED56E41F-B8E0-4D18-B554-FD40260DE0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14">
            <a:extLst>
              <a:ext uri="{FF2B5EF4-FFF2-40B4-BE49-F238E27FC236}">
                <a16:creationId xmlns:a16="http://schemas.microsoft.com/office/drawing/2014/main" id="{2DB31E17-E562-4F82-98D0-858C84120F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16" name="Picture 15">
              <a:extLst>
                <a:ext uri="{FF2B5EF4-FFF2-40B4-BE49-F238E27FC236}">
                  <a16:creationId xmlns:a16="http://schemas.microsoft.com/office/drawing/2014/main" id="{58BF3B07-5EF6-4E5B-834E-C1398DB60AD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5" name="Rectangle 16">
              <a:extLst>
                <a:ext uri="{FF2B5EF4-FFF2-40B4-BE49-F238E27FC236}">
                  <a16:creationId xmlns:a16="http://schemas.microsoft.com/office/drawing/2014/main" id="{3DDA1859-D108-4C60-B38B-C85485AB38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8" name="Picture 17">
              <a:extLst>
                <a:ext uri="{FF2B5EF4-FFF2-40B4-BE49-F238E27FC236}">
                  <a16:creationId xmlns:a16="http://schemas.microsoft.com/office/drawing/2014/main" id="{E498EA77-084B-43CC-B94D-566F1D8E1EE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26" name="Picture 18">
              <a:extLst>
                <a:ext uri="{FF2B5EF4-FFF2-40B4-BE49-F238E27FC236}">
                  <a16:creationId xmlns:a16="http://schemas.microsoft.com/office/drawing/2014/main" id="{99B16D3F-47E8-419E-9C4E-ED6FC918FBB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1">
            <a:extLst>
              <a:ext uri="{FF2B5EF4-FFF2-40B4-BE49-F238E27FC236}">
                <a16:creationId xmlns:a16="http://schemas.microsoft.com/office/drawing/2014/main" id="{00D65861-22E5-41CD-B66F-E6C0195A69C2}"/>
              </a:ext>
            </a:extLst>
          </p:cNvPr>
          <p:cNvSpPr>
            <a:spLocks noGrp="1"/>
          </p:cNvSpPr>
          <p:nvPr>
            <p:ph type="title"/>
          </p:nvPr>
        </p:nvSpPr>
        <p:spPr>
          <a:xfrm>
            <a:off x="7535825" y="982132"/>
            <a:ext cx="3360772" cy="1303867"/>
          </a:xfrm>
        </p:spPr>
        <p:txBody>
          <a:bodyPr>
            <a:normAutofit/>
          </a:bodyPr>
          <a:lstStyle/>
          <a:p>
            <a:r>
              <a:rPr lang="en-US" dirty="0">
                <a:solidFill>
                  <a:srgbClr val="262626"/>
                </a:solidFill>
              </a:rPr>
              <a:t>Mask image</a:t>
            </a:r>
          </a:p>
        </p:txBody>
      </p:sp>
      <p:sp>
        <p:nvSpPr>
          <p:cNvPr id="21" name="Rectangle 20">
            <a:extLst>
              <a:ext uri="{FF2B5EF4-FFF2-40B4-BE49-F238E27FC236}">
                <a16:creationId xmlns:a16="http://schemas.microsoft.com/office/drawing/2014/main" id="{23E937B9-07EE-456A-A31C-41A8866E28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3" y="1092200"/>
            <a:ext cx="5942687"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Content Placeholder 4">
            <a:extLst>
              <a:ext uri="{FF2B5EF4-FFF2-40B4-BE49-F238E27FC236}">
                <a16:creationId xmlns:a16="http://schemas.microsoft.com/office/drawing/2014/main" id="{FB8BD8F4-8064-4515-B028-E91CF9C37B4E}"/>
              </a:ext>
            </a:extLst>
          </p:cNvPr>
          <p:cNvPicPr>
            <a:picLocks noChangeAspect="1"/>
          </p:cNvPicPr>
          <p:nvPr/>
        </p:nvPicPr>
        <p:blipFill>
          <a:blip r:embed="rId5"/>
          <a:stretch>
            <a:fillRect/>
          </a:stretch>
        </p:blipFill>
        <p:spPr>
          <a:xfrm>
            <a:off x="1412683" y="1854942"/>
            <a:ext cx="5278777" cy="2969312"/>
          </a:xfrm>
          <a:prstGeom prst="rect">
            <a:avLst/>
          </a:prstGeom>
        </p:spPr>
      </p:pic>
      <p:cxnSp>
        <p:nvCxnSpPr>
          <p:cNvPr id="23" name="Straight Connector 22">
            <a:extLst>
              <a:ext uri="{FF2B5EF4-FFF2-40B4-BE49-F238E27FC236}">
                <a16:creationId xmlns:a16="http://schemas.microsoft.com/office/drawing/2014/main" id="{FD2308B7-2829-44DD-B213-27EEBDED1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20089" y="2400639"/>
            <a:ext cx="3376508" cy="0"/>
          </a:xfrm>
          <a:prstGeom prst="line">
            <a:avLst/>
          </a:prstGeom>
        </p:spPr>
        <p:style>
          <a:lnRef idx="2">
            <a:schemeClr val="accent1"/>
          </a:lnRef>
          <a:fillRef idx="0">
            <a:schemeClr val="accent1"/>
          </a:fillRef>
          <a:effectRef idx="1">
            <a:schemeClr val="accent1"/>
          </a:effectRef>
          <a:fontRef idx="minor">
            <a:schemeClr val="tx1"/>
          </a:fontRef>
        </p:style>
      </p:cxnSp>
      <p:sp>
        <p:nvSpPr>
          <p:cNvPr id="28" name="Content Placeholder 9">
            <a:extLst>
              <a:ext uri="{FF2B5EF4-FFF2-40B4-BE49-F238E27FC236}">
                <a16:creationId xmlns:a16="http://schemas.microsoft.com/office/drawing/2014/main" id="{D02D8F31-5EDD-4894-9B02-9BB9DC1FAD85}"/>
              </a:ext>
            </a:extLst>
          </p:cNvPr>
          <p:cNvSpPr>
            <a:spLocks noGrp="1"/>
          </p:cNvSpPr>
          <p:nvPr>
            <p:ph idx="1"/>
          </p:nvPr>
        </p:nvSpPr>
        <p:spPr>
          <a:xfrm>
            <a:off x="7535824" y="2556932"/>
            <a:ext cx="3360771" cy="3318936"/>
          </a:xfrm>
        </p:spPr>
        <p:txBody>
          <a:bodyPr>
            <a:normAutofit/>
          </a:bodyPr>
          <a:lstStyle/>
          <a:p>
            <a:r>
              <a:rPr lang="en-US" dirty="0">
                <a:solidFill>
                  <a:srgbClr val="262626"/>
                </a:solidFill>
              </a:rPr>
              <a:t>The black portion is the changed portion of the scene.</a:t>
            </a:r>
          </a:p>
          <a:p>
            <a:r>
              <a:rPr lang="en-US" dirty="0">
                <a:solidFill>
                  <a:srgbClr val="262626"/>
                </a:solidFill>
              </a:rPr>
              <a:t>The white portion is the unchanged portion of the scene.</a:t>
            </a:r>
          </a:p>
          <a:p>
            <a:endParaRPr lang="en-US" dirty="0">
              <a:solidFill>
                <a:srgbClr val="262626"/>
              </a:solidFill>
            </a:endParaRPr>
          </a:p>
        </p:txBody>
      </p:sp>
    </p:spTree>
    <p:extLst>
      <p:ext uri="{BB962C8B-B14F-4D97-AF65-F5344CB8AC3E}">
        <p14:creationId xmlns:p14="http://schemas.microsoft.com/office/powerpoint/2010/main" val="598942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66AD4-379E-4F5D-A81E-1E2ACBB0B955}"/>
              </a:ext>
            </a:extLst>
          </p:cNvPr>
          <p:cNvSpPr>
            <a:spLocks noGrp="1"/>
          </p:cNvSpPr>
          <p:nvPr>
            <p:ph type="title"/>
          </p:nvPr>
        </p:nvSpPr>
        <p:spPr/>
        <p:txBody>
          <a:bodyPr>
            <a:normAutofit fontScale="90000"/>
          </a:bodyPr>
          <a:lstStyle/>
          <a:p>
            <a:r>
              <a:rPr lang="en-US" dirty="0"/>
              <a:t>Our solution – in pseudo</a:t>
            </a:r>
          </a:p>
        </p:txBody>
      </p:sp>
      <p:sp>
        <p:nvSpPr>
          <p:cNvPr id="3" name="Content Placeholder 2">
            <a:extLst>
              <a:ext uri="{FF2B5EF4-FFF2-40B4-BE49-F238E27FC236}">
                <a16:creationId xmlns:a16="http://schemas.microsoft.com/office/drawing/2014/main" id="{D93EEC98-C15E-484F-B915-915F4A28DF32}"/>
              </a:ext>
            </a:extLst>
          </p:cNvPr>
          <p:cNvSpPr>
            <a:spLocks noGrp="1"/>
          </p:cNvSpPr>
          <p:nvPr>
            <p:ph idx="1"/>
          </p:nvPr>
        </p:nvSpPr>
        <p:spPr>
          <a:xfrm>
            <a:off x="723900" y="1460501"/>
            <a:ext cx="10731500" cy="4415368"/>
          </a:xfrm>
        </p:spPr>
        <p:txBody>
          <a:bodyPr>
            <a:normAutofit fontScale="92500" lnSpcReduction="10000"/>
          </a:bodyPr>
          <a:lstStyle/>
          <a:p>
            <a:r>
              <a:rPr lang="en-US" sz="2000" dirty="0" err="1"/>
              <a:t>GetPerfectMatch</a:t>
            </a:r>
            <a:r>
              <a:rPr lang="en-US" sz="2000" dirty="0"/>
              <a:t>(</a:t>
            </a:r>
            <a:r>
              <a:rPr lang="en-US" sz="2000" dirty="0">
                <a:sym typeface="Wingdings" panose="05000000000000000000" pitchFamily="2" charset="2"/>
              </a:rPr>
              <a:t>synthetic image, real image)</a:t>
            </a:r>
            <a:r>
              <a:rPr lang="en-US" sz="2000" dirty="0"/>
              <a:t>:</a:t>
            </a:r>
          </a:p>
          <a:p>
            <a:pPr lvl="1"/>
            <a:r>
              <a:rPr lang="en-US" dirty="0"/>
              <a:t>Synth, real </a:t>
            </a:r>
            <a:r>
              <a:rPr lang="en-US" dirty="0">
                <a:sym typeface="Wingdings" panose="05000000000000000000" pitchFamily="2" charset="2"/>
              </a:rPr>
              <a:t> synthetic image, real image</a:t>
            </a:r>
          </a:p>
          <a:p>
            <a:pPr lvl="1"/>
            <a:r>
              <a:rPr lang="en-US" dirty="0" err="1"/>
              <a:t>fp_synth</a:t>
            </a:r>
            <a:r>
              <a:rPr lang="en-US" dirty="0"/>
              <a:t>, </a:t>
            </a:r>
            <a:r>
              <a:rPr lang="en-US" dirty="0" err="1"/>
              <a:t>fp_real</a:t>
            </a:r>
            <a:r>
              <a:rPr lang="en-US" dirty="0">
                <a:sym typeface="Wingdings" panose="05000000000000000000" pitchFamily="2" charset="2"/>
              </a:rPr>
              <a:t> Dense-Sift(synth, real)</a:t>
            </a:r>
          </a:p>
          <a:p>
            <a:pPr lvl="1"/>
            <a:r>
              <a:rPr lang="en-US" dirty="0" err="1">
                <a:sym typeface="Wingdings" panose="05000000000000000000" pitchFamily="2" charset="2"/>
              </a:rPr>
              <a:t>matches_array</a:t>
            </a:r>
            <a:r>
              <a:rPr lang="en-US" dirty="0">
                <a:sym typeface="Wingdings" panose="05000000000000000000" pitchFamily="2" charset="2"/>
              </a:rPr>
              <a:t> </a:t>
            </a:r>
            <a:r>
              <a:rPr lang="en-US" dirty="0" err="1">
                <a:sym typeface="Wingdings" panose="05000000000000000000" pitchFamily="2" charset="2"/>
              </a:rPr>
              <a:t>KnnMatches</a:t>
            </a:r>
            <a:r>
              <a:rPr lang="en-US" dirty="0">
                <a:sym typeface="Wingdings" panose="05000000000000000000" pitchFamily="2" charset="2"/>
              </a:rPr>
              <a:t>(</a:t>
            </a:r>
            <a:r>
              <a:rPr lang="en-US" dirty="0" err="1">
                <a:sym typeface="Wingdings" panose="05000000000000000000" pitchFamily="2" charset="2"/>
              </a:rPr>
              <a:t>fp_synth</a:t>
            </a:r>
            <a:r>
              <a:rPr lang="en-US" dirty="0">
                <a:sym typeface="Wingdings" panose="05000000000000000000" pitchFamily="2" charset="2"/>
              </a:rPr>
              <a:t>, </a:t>
            </a:r>
            <a:r>
              <a:rPr lang="en-US" dirty="0" err="1">
                <a:sym typeface="Wingdings" panose="05000000000000000000" pitchFamily="2" charset="2"/>
              </a:rPr>
              <a:t>fp_real</a:t>
            </a:r>
            <a:r>
              <a:rPr lang="en-US" dirty="0">
                <a:sym typeface="Wingdings" panose="05000000000000000000" pitchFamily="2" charset="2"/>
              </a:rPr>
              <a:t>)</a:t>
            </a:r>
          </a:p>
          <a:p>
            <a:pPr lvl="1"/>
            <a:r>
              <a:rPr lang="en-US" dirty="0">
                <a:sym typeface="Wingdings" panose="05000000000000000000" pitchFamily="2" charset="2"/>
              </a:rPr>
              <a:t>filter </a:t>
            </a:r>
            <a:r>
              <a:rPr lang="en-US" dirty="0" err="1">
                <a:sym typeface="Wingdings" panose="05000000000000000000" pitchFamily="2" charset="2"/>
              </a:rPr>
              <a:t>matches_array</a:t>
            </a:r>
            <a:r>
              <a:rPr lang="en-US" dirty="0">
                <a:sym typeface="Wingdings" panose="05000000000000000000" pitchFamily="2" charset="2"/>
              </a:rPr>
              <a:t>:</a:t>
            </a:r>
          </a:p>
          <a:p>
            <a:pPr marL="457200" lvl="1" indent="0">
              <a:buNone/>
            </a:pPr>
            <a:endParaRPr lang="en-US" dirty="0"/>
          </a:p>
          <a:p>
            <a:pPr lvl="1"/>
            <a:endParaRPr lang="en-US" dirty="0"/>
          </a:p>
          <a:p>
            <a:pPr lvl="1"/>
            <a:endParaRPr lang="en-US" dirty="0"/>
          </a:p>
          <a:p>
            <a:pPr lvl="1"/>
            <a:r>
              <a:rPr lang="en-US" dirty="0" err="1"/>
              <a:t>homography_matrix</a:t>
            </a:r>
            <a:r>
              <a:rPr lang="en-US" dirty="0"/>
              <a:t>, </a:t>
            </a:r>
            <a:r>
              <a:rPr lang="en-US" dirty="0" err="1"/>
              <a:t>matches_mask</a:t>
            </a:r>
            <a:r>
              <a:rPr lang="en-US" dirty="0"/>
              <a:t> </a:t>
            </a:r>
            <a:r>
              <a:rPr lang="en-US" dirty="0">
                <a:sym typeface="Wingdings" panose="05000000000000000000" pitchFamily="2" charset="2"/>
              </a:rPr>
              <a:t></a:t>
            </a:r>
            <a:r>
              <a:rPr lang="en-US" dirty="0"/>
              <a:t> </a:t>
            </a:r>
            <a:r>
              <a:rPr lang="en-US" dirty="0" err="1"/>
              <a:t>findHomography</a:t>
            </a:r>
            <a:r>
              <a:rPr lang="en-US" dirty="0"/>
              <a:t>(</a:t>
            </a:r>
            <a:r>
              <a:rPr lang="en-US" dirty="0" err="1"/>
              <a:t>good_matches</a:t>
            </a:r>
            <a:r>
              <a:rPr lang="en-US" dirty="0"/>
              <a:t>, </a:t>
            </a:r>
            <a:r>
              <a:rPr lang="en-US" dirty="0" err="1"/>
              <a:t>fp_synth</a:t>
            </a:r>
            <a:r>
              <a:rPr lang="en-US" dirty="0"/>
              <a:t>, </a:t>
            </a:r>
            <a:r>
              <a:rPr lang="en-US" dirty="0" err="1"/>
              <a:t>fp_real</a:t>
            </a:r>
            <a:r>
              <a:rPr lang="en-US" dirty="0"/>
              <a:t>, Ransac)</a:t>
            </a:r>
          </a:p>
          <a:p>
            <a:pPr lvl="1"/>
            <a:r>
              <a:rPr lang="en-US" dirty="0" err="1"/>
              <a:t>perfect_matches</a:t>
            </a:r>
            <a:r>
              <a:rPr lang="en-US" dirty="0"/>
              <a:t> </a:t>
            </a:r>
            <a:r>
              <a:rPr lang="en-US" dirty="0">
                <a:sym typeface="Wingdings" panose="05000000000000000000" pitchFamily="2" charset="2"/>
              </a:rPr>
              <a:t> </a:t>
            </a:r>
            <a:r>
              <a:rPr lang="en-US" dirty="0" err="1">
                <a:sym typeface="Wingdings" panose="05000000000000000000" pitchFamily="2" charset="2"/>
              </a:rPr>
              <a:t>good_matches</a:t>
            </a:r>
            <a:r>
              <a:rPr lang="en-US" dirty="0">
                <a:sym typeface="Wingdings" panose="05000000000000000000" pitchFamily="2" charset="2"/>
              </a:rPr>
              <a:t>[</a:t>
            </a:r>
            <a:r>
              <a:rPr lang="en-US" dirty="0" err="1">
                <a:sym typeface="Wingdings" panose="05000000000000000000" pitchFamily="2" charset="2"/>
              </a:rPr>
              <a:t>matches_mask</a:t>
            </a:r>
            <a:r>
              <a:rPr lang="en-US" dirty="0">
                <a:sym typeface="Wingdings" panose="05000000000000000000" pitchFamily="2" charset="2"/>
              </a:rPr>
              <a:t>]</a:t>
            </a:r>
          </a:p>
          <a:p>
            <a:pPr lvl="1"/>
            <a:r>
              <a:rPr lang="en-US" dirty="0">
                <a:sym typeface="Wingdings" panose="05000000000000000000" pitchFamily="2" charset="2"/>
              </a:rPr>
              <a:t>Return </a:t>
            </a:r>
            <a:r>
              <a:rPr lang="en-US" dirty="0" err="1">
                <a:sym typeface="Wingdings" panose="05000000000000000000" pitchFamily="2" charset="2"/>
              </a:rPr>
              <a:t>perfect_match</a:t>
            </a:r>
            <a:r>
              <a:rPr lang="en-US" dirty="0">
                <a:sym typeface="Wingdings" panose="05000000000000000000" pitchFamily="2" charset="2"/>
              </a:rPr>
              <a:t>, </a:t>
            </a:r>
            <a:r>
              <a:rPr lang="en-US" dirty="0" err="1"/>
              <a:t>homography_matrix</a:t>
            </a:r>
            <a:endParaRPr lang="en-US" dirty="0">
              <a:sym typeface="Wingdings" panose="05000000000000000000" pitchFamily="2" charset="2"/>
            </a:endParaRPr>
          </a:p>
        </p:txBody>
      </p:sp>
      <p:sp>
        <p:nvSpPr>
          <p:cNvPr id="5" name="Rectangle 2">
            <a:extLst>
              <a:ext uri="{FF2B5EF4-FFF2-40B4-BE49-F238E27FC236}">
                <a16:creationId xmlns:a16="http://schemas.microsoft.com/office/drawing/2014/main" id="{08099EDB-E6C9-4B25-8EAD-D9D830DE0215}"/>
              </a:ext>
            </a:extLst>
          </p:cNvPr>
          <p:cNvSpPr>
            <a:spLocks noChangeArrowheads="1"/>
          </p:cNvSpPr>
          <p:nvPr/>
        </p:nvSpPr>
        <p:spPr bwMode="auto">
          <a:xfrm>
            <a:off x="3579410" y="3068020"/>
            <a:ext cx="5234083" cy="120032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err="1">
                <a:ln>
                  <a:noFill/>
                </a:ln>
                <a:effectLst/>
                <a:cs typeface="Courier New" panose="02070309020205020404" pitchFamily="49" charset="0"/>
              </a:rPr>
              <a:t>good_matches</a:t>
            </a:r>
            <a:r>
              <a:rPr kumimoji="0" lang="en-US" altLang="en-US" b="1" i="0" u="none" strike="noStrike" cap="none" normalizeH="0" baseline="0" dirty="0">
                <a:ln>
                  <a:noFill/>
                </a:ln>
                <a:effectLst/>
                <a:cs typeface="Courier New" panose="020703090202050204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effectLst/>
                <a:cs typeface="Courier New" panose="02070309020205020404" pitchFamily="49" charset="0"/>
              </a:rPr>
              <a:t>for </a:t>
            </a:r>
            <a:r>
              <a:rPr kumimoji="0" lang="en-US" altLang="en-US" b="0" i="0" u="none" strike="noStrike" cap="none" normalizeH="0" baseline="0" dirty="0" err="1">
                <a:ln>
                  <a:noFill/>
                </a:ln>
                <a:effectLst/>
                <a:cs typeface="Courier New" panose="02070309020205020404" pitchFamily="49" charset="0"/>
              </a:rPr>
              <a:t>m,n</a:t>
            </a:r>
            <a:r>
              <a:rPr kumimoji="0" lang="en-US" altLang="en-US" b="0" i="0" u="none" strike="noStrike" cap="none" normalizeH="0" baseline="0" dirty="0">
                <a:ln>
                  <a:noFill/>
                </a:ln>
                <a:effectLst/>
                <a:cs typeface="Courier New" panose="02070309020205020404" pitchFamily="49" charset="0"/>
              </a:rPr>
              <a:t> </a:t>
            </a:r>
            <a:r>
              <a:rPr kumimoji="0" lang="en-US" altLang="en-US" b="1" i="0" u="none" strike="noStrike" cap="none" normalizeH="0" baseline="0" dirty="0">
                <a:ln>
                  <a:noFill/>
                </a:ln>
                <a:effectLst/>
                <a:cs typeface="Courier New" panose="02070309020205020404" pitchFamily="49" charset="0"/>
              </a:rPr>
              <a:t>in </a:t>
            </a:r>
            <a:r>
              <a:rPr kumimoji="0" lang="en-US" altLang="en-US" b="0" i="0" u="none" strike="noStrike" cap="none" normalizeH="0" baseline="0" dirty="0" err="1">
                <a:ln>
                  <a:noFill/>
                </a:ln>
                <a:effectLst/>
                <a:cs typeface="Courier New" panose="02070309020205020404" pitchFamily="49" charset="0"/>
              </a:rPr>
              <a:t>matches_array</a:t>
            </a:r>
            <a:r>
              <a:rPr kumimoji="0" lang="en-US" altLang="en-US" b="0" i="0" u="none" strike="noStrike" cap="none" normalizeH="0" baseline="0" dirty="0">
                <a:ln>
                  <a:noFill/>
                </a:ln>
                <a:effectLst/>
                <a:cs typeface="Courier New" panose="02070309020205020404" pitchFamily="49" charset="0"/>
              </a:rPr>
              <a:t>:</a:t>
            </a:r>
            <a:br>
              <a:rPr kumimoji="0" lang="en-US" altLang="en-US" b="0" i="0" u="none" strike="noStrike" cap="none" normalizeH="0" baseline="0" dirty="0">
                <a:ln>
                  <a:noFill/>
                </a:ln>
                <a:effectLst/>
                <a:cs typeface="Courier New" panose="02070309020205020404" pitchFamily="49" charset="0"/>
              </a:rPr>
            </a:br>
            <a:r>
              <a:rPr kumimoji="0" lang="en-US" altLang="en-US" b="0" i="0" u="none" strike="noStrike" cap="none" normalizeH="0" baseline="0" dirty="0">
                <a:ln>
                  <a:noFill/>
                </a:ln>
                <a:effectLst/>
                <a:cs typeface="Courier New" panose="02070309020205020404" pitchFamily="49" charset="0"/>
              </a:rPr>
              <a:t>    </a:t>
            </a:r>
            <a:r>
              <a:rPr kumimoji="0" lang="en-US" altLang="en-US" b="1" i="0" u="none" strike="noStrike" cap="none" normalizeH="0" baseline="0" dirty="0">
                <a:ln>
                  <a:noFill/>
                </a:ln>
                <a:effectLst/>
                <a:cs typeface="Courier New" panose="02070309020205020404" pitchFamily="49" charset="0"/>
              </a:rPr>
              <a:t>if </a:t>
            </a:r>
            <a:r>
              <a:rPr kumimoji="0" lang="en-US" altLang="en-US" b="0" i="0" u="none" strike="noStrike" cap="none" normalizeH="0" baseline="0" dirty="0" err="1">
                <a:ln>
                  <a:noFill/>
                </a:ln>
                <a:effectLst/>
                <a:cs typeface="Courier New" panose="02070309020205020404" pitchFamily="49" charset="0"/>
              </a:rPr>
              <a:t>m.distance</a:t>
            </a:r>
            <a:r>
              <a:rPr kumimoji="0" lang="en-US" altLang="en-US" b="0" i="0" u="none" strike="noStrike" cap="none" normalizeH="0" baseline="0" dirty="0">
                <a:ln>
                  <a:noFill/>
                </a:ln>
                <a:effectLst/>
                <a:cs typeface="Courier New" panose="02070309020205020404" pitchFamily="49" charset="0"/>
              </a:rPr>
              <a:t> &lt; </a:t>
            </a:r>
            <a:r>
              <a:rPr kumimoji="0" lang="en-US" altLang="en-US" b="0" i="0" u="none" strike="noStrike" cap="none" normalizeH="0" baseline="0" dirty="0" err="1">
                <a:ln>
                  <a:noFill/>
                </a:ln>
                <a:effectLst/>
                <a:cs typeface="Courier New" panose="02070309020205020404" pitchFamily="49" charset="0"/>
              </a:rPr>
              <a:t>gamma_goodness</a:t>
            </a:r>
            <a:r>
              <a:rPr kumimoji="0" lang="en-US" altLang="en-US" b="0" i="0" u="none" strike="noStrike" cap="none" normalizeH="0" baseline="0" dirty="0">
                <a:ln>
                  <a:noFill/>
                </a:ln>
                <a:effectLst/>
                <a:cs typeface="Courier New" panose="02070309020205020404" pitchFamily="49" charset="0"/>
              </a:rPr>
              <a:t>*</a:t>
            </a:r>
            <a:r>
              <a:rPr kumimoji="0" lang="en-US" altLang="en-US" b="0" i="0" u="none" strike="noStrike" cap="none" normalizeH="0" baseline="0" dirty="0" err="1">
                <a:ln>
                  <a:noFill/>
                </a:ln>
                <a:effectLst/>
                <a:cs typeface="Courier New" panose="02070309020205020404" pitchFamily="49" charset="0"/>
              </a:rPr>
              <a:t>n.distance</a:t>
            </a:r>
            <a:r>
              <a:rPr kumimoji="0" lang="en-US" altLang="en-US" b="0" i="0" u="none" strike="noStrike" cap="none" normalizeH="0" baseline="0" dirty="0">
                <a:ln>
                  <a:noFill/>
                </a:ln>
                <a:effectLst/>
                <a:cs typeface="Courier New" panose="02070309020205020404" pitchFamily="49" charset="0"/>
              </a:rPr>
              <a:t>:</a:t>
            </a:r>
            <a:br>
              <a:rPr kumimoji="0" lang="en-US" altLang="en-US" b="0" i="0" u="none" strike="noStrike" cap="none" normalizeH="0" baseline="0" dirty="0">
                <a:ln>
                  <a:noFill/>
                </a:ln>
                <a:effectLst/>
                <a:cs typeface="Courier New" panose="02070309020205020404" pitchFamily="49" charset="0"/>
              </a:rPr>
            </a:br>
            <a:r>
              <a:rPr kumimoji="0" lang="en-US" altLang="en-US" b="0" i="0" u="none" strike="noStrike" cap="none" normalizeH="0" baseline="0" dirty="0">
                <a:ln>
                  <a:noFill/>
                </a:ln>
                <a:effectLst/>
                <a:cs typeface="Courier New" panose="02070309020205020404" pitchFamily="49" charset="0"/>
              </a:rPr>
              <a:t>        </a:t>
            </a:r>
            <a:r>
              <a:rPr kumimoji="0" lang="en-US" altLang="en-US" b="0" i="0" u="none" strike="noStrike" cap="none" normalizeH="0" baseline="0" dirty="0" err="1">
                <a:ln>
                  <a:noFill/>
                </a:ln>
                <a:effectLst/>
                <a:cs typeface="Courier New" panose="02070309020205020404" pitchFamily="49" charset="0"/>
              </a:rPr>
              <a:t>good_matches.append</a:t>
            </a:r>
            <a:r>
              <a:rPr kumimoji="0" lang="en-US" altLang="en-US" b="0" i="0" u="none" strike="noStrike" cap="none" normalizeH="0" baseline="0" dirty="0">
                <a:ln>
                  <a:noFill/>
                </a:ln>
                <a:effectLst/>
                <a:cs typeface="Courier New" panose="02070309020205020404" pitchFamily="49" charset="0"/>
              </a:rPr>
              <a:t>([m])</a:t>
            </a:r>
            <a:endParaRPr kumimoji="0" lang="en-US" altLang="en-US" b="0" i="0" u="none" strike="noStrike" cap="none" normalizeH="0" baseline="0" dirty="0">
              <a:ln>
                <a:noFill/>
              </a:ln>
              <a:effectLst/>
            </a:endParaRPr>
          </a:p>
        </p:txBody>
      </p:sp>
    </p:spTree>
    <p:extLst>
      <p:ext uri="{BB962C8B-B14F-4D97-AF65-F5344CB8AC3E}">
        <p14:creationId xmlns:p14="http://schemas.microsoft.com/office/powerpoint/2010/main" val="15833513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D2C2E6-DF49-42E9-BF74-29CB082BF533}"/>
              </a:ext>
            </a:extLst>
          </p:cNvPr>
          <p:cNvSpPr>
            <a:spLocks noGrp="1"/>
          </p:cNvSpPr>
          <p:nvPr>
            <p:ph type="title"/>
          </p:nvPr>
        </p:nvSpPr>
        <p:spPr/>
        <p:txBody>
          <a:bodyPr>
            <a:normAutofit fontScale="90000"/>
          </a:bodyPr>
          <a:lstStyle/>
          <a:p>
            <a:r>
              <a:rPr lang="en-US" dirty="0"/>
              <a:t>Pseudo…</a:t>
            </a:r>
          </a:p>
        </p:txBody>
      </p:sp>
      <p:sp>
        <p:nvSpPr>
          <p:cNvPr id="3" name="Content Placeholder 2">
            <a:extLst>
              <a:ext uri="{FF2B5EF4-FFF2-40B4-BE49-F238E27FC236}">
                <a16:creationId xmlns:a16="http://schemas.microsoft.com/office/drawing/2014/main" id="{E073780C-3DE5-41DE-B9AB-DBD508244F5A}"/>
              </a:ext>
            </a:extLst>
          </p:cNvPr>
          <p:cNvSpPr>
            <a:spLocks noGrp="1"/>
          </p:cNvSpPr>
          <p:nvPr>
            <p:ph idx="1"/>
          </p:nvPr>
        </p:nvSpPr>
        <p:spPr/>
        <p:txBody>
          <a:bodyPr>
            <a:normAutofit/>
          </a:bodyPr>
          <a:lstStyle/>
          <a:p>
            <a:r>
              <a:rPr lang="en-US" dirty="0"/>
              <a:t>Main(</a:t>
            </a:r>
            <a:r>
              <a:rPr lang="en-US" dirty="0">
                <a:sym typeface="Wingdings" panose="05000000000000000000" pitchFamily="2" charset="2"/>
              </a:rPr>
              <a:t>synthetic image, real image):</a:t>
            </a:r>
            <a:endParaRPr lang="en-US" dirty="0"/>
          </a:p>
          <a:p>
            <a:pPr lvl="1"/>
            <a:r>
              <a:rPr lang="en-US" dirty="0"/>
              <a:t>Synth, real </a:t>
            </a:r>
            <a:r>
              <a:rPr lang="en-US" dirty="0">
                <a:sym typeface="Wingdings" panose="05000000000000000000" pitchFamily="2" charset="2"/>
              </a:rPr>
              <a:t> synthetic image, real image</a:t>
            </a:r>
          </a:p>
          <a:p>
            <a:pPr lvl="1"/>
            <a:r>
              <a:rPr lang="en-US" dirty="0" err="1">
                <a:sym typeface="Wingdings" panose="05000000000000000000" pitchFamily="2" charset="2"/>
              </a:rPr>
              <a:t>perfect_matches</a:t>
            </a:r>
            <a:r>
              <a:rPr lang="en-US" dirty="0">
                <a:sym typeface="Wingdings" panose="05000000000000000000" pitchFamily="2" charset="2"/>
              </a:rPr>
              <a:t>, </a:t>
            </a:r>
            <a:r>
              <a:rPr lang="en-US" dirty="0" err="1"/>
              <a:t>homography_matrix</a:t>
            </a:r>
            <a:r>
              <a:rPr lang="en-US" dirty="0"/>
              <a:t>  </a:t>
            </a:r>
            <a:r>
              <a:rPr lang="en-US" dirty="0">
                <a:sym typeface="Wingdings" panose="05000000000000000000" pitchFamily="2" charset="2"/>
              </a:rPr>
              <a:t> </a:t>
            </a:r>
            <a:r>
              <a:rPr lang="en-US" dirty="0" err="1"/>
              <a:t>GetPerfectMatch</a:t>
            </a:r>
            <a:r>
              <a:rPr lang="en-US" dirty="0"/>
              <a:t>(synth, real)</a:t>
            </a:r>
          </a:p>
          <a:p>
            <a:pPr lvl="1"/>
            <a:r>
              <a:rPr lang="en-US" dirty="0" err="1">
                <a:sym typeface="Wingdings" panose="05000000000000000000" pitchFamily="2" charset="2"/>
              </a:rPr>
              <a:t>resized_synth</a:t>
            </a:r>
            <a:r>
              <a:rPr lang="en-US" dirty="0">
                <a:sym typeface="Wingdings" panose="05000000000000000000" pitchFamily="2" charset="2"/>
              </a:rPr>
              <a:t>  Resize(Crop(</a:t>
            </a:r>
            <a:r>
              <a:rPr lang="en-US" dirty="0" err="1"/>
              <a:t>homography_matrix</a:t>
            </a:r>
            <a:r>
              <a:rPr lang="en-US" dirty="0"/>
              <a:t>(synth)), </a:t>
            </a:r>
            <a:r>
              <a:rPr lang="en-US" dirty="0" err="1"/>
              <a:t>sizeOf</a:t>
            </a:r>
            <a:r>
              <a:rPr lang="en-US" dirty="0"/>
              <a:t>(real))</a:t>
            </a:r>
          </a:p>
          <a:p>
            <a:pPr lvl="1"/>
            <a:r>
              <a:rPr lang="en-US" dirty="0">
                <a:sym typeface="Wingdings" panose="05000000000000000000" pitchFamily="2" charset="2"/>
              </a:rPr>
              <a:t>perfect_matches1, _ </a:t>
            </a:r>
            <a:r>
              <a:rPr lang="en-US" dirty="0" err="1"/>
              <a:t>GetPerfectMatch</a:t>
            </a:r>
            <a:r>
              <a:rPr lang="en-US" dirty="0"/>
              <a:t>(</a:t>
            </a:r>
            <a:r>
              <a:rPr lang="en-US" dirty="0" err="1"/>
              <a:t>resized_synth</a:t>
            </a:r>
            <a:r>
              <a:rPr lang="en-US" dirty="0"/>
              <a:t>, real)</a:t>
            </a:r>
          </a:p>
          <a:p>
            <a:pPr lvl="1"/>
            <a:r>
              <a:rPr lang="en-US" dirty="0">
                <a:sym typeface="Wingdings" panose="05000000000000000000" pitchFamily="2" charset="2"/>
              </a:rPr>
              <a:t>perfect_matches2, _ </a:t>
            </a:r>
            <a:r>
              <a:rPr lang="en-US" dirty="0" err="1"/>
              <a:t>GetPerfectMatch</a:t>
            </a:r>
            <a:r>
              <a:rPr lang="en-US" dirty="0"/>
              <a:t>(real, </a:t>
            </a:r>
            <a:r>
              <a:rPr lang="en-US" dirty="0" err="1"/>
              <a:t>resized_synth</a:t>
            </a:r>
            <a:r>
              <a:rPr lang="en-US" dirty="0"/>
              <a:t>)</a:t>
            </a:r>
          </a:p>
          <a:p>
            <a:pPr lvl="1"/>
            <a:r>
              <a:rPr lang="en-US" dirty="0"/>
              <a:t>Mask </a:t>
            </a:r>
            <a:r>
              <a:rPr lang="en-US" dirty="0">
                <a:sym typeface="Wingdings" panose="05000000000000000000" pitchFamily="2" charset="2"/>
              </a:rPr>
              <a:t> </a:t>
            </a:r>
            <a:r>
              <a:rPr lang="en-US" dirty="0" err="1"/>
              <a:t>CreateMask</a:t>
            </a:r>
            <a:r>
              <a:rPr lang="en-US" dirty="0"/>
              <a:t>( union(</a:t>
            </a:r>
            <a:r>
              <a:rPr lang="en-US" dirty="0">
                <a:sym typeface="Wingdings" panose="05000000000000000000" pitchFamily="2" charset="2"/>
              </a:rPr>
              <a:t>perfect_matches1, perfect_matches2))</a:t>
            </a:r>
          </a:p>
          <a:p>
            <a:pPr lvl="1"/>
            <a:r>
              <a:rPr lang="en-US" dirty="0">
                <a:sym typeface="Wingdings" panose="05000000000000000000" pitchFamily="2" charset="2"/>
              </a:rPr>
              <a:t>Return Mask</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519802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A683D-A07E-4680-A200-77D30AEAE7E3}"/>
              </a:ext>
            </a:extLst>
          </p:cNvPr>
          <p:cNvSpPr>
            <a:spLocks noGrp="1"/>
          </p:cNvSpPr>
          <p:nvPr>
            <p:ph type="title"/>
          </p:nvPr>
        </p:nvSpPr>
        <p:spPr/>
        <p:txBody>
          <a:bodyPr>
            <a:normAutofit fontScale="90000"/>
          </a:bodyPr>
          <a:lstStyle/>
          <a:p>
            <a:r>
              <a:rPr lang="en-US" dirty="0"/>
              <a:t>Project management</a:t>
            </a:r>
          </a:p>
        </p:txBody>
      </p:sp>
      <p:sp>
        <p:nvSpPr>
          <p:cNvPr id="3" name="Content Placeholder 2">
            <a:extLst>
              <a:ext uri="{FF2B5EF4-FFF2-40B4-BE49-F238E27FC236}">
                <a16:creationId xmlns:a16="http://schemas.microsoft.com/office/drawing/2014/main" id="{39502E14-876A-45B0-9ACF-AEA458B07131}"/>
              </a:ext>
            </a:extLst>
          </p:cNvPr>
          <p:cNvSpPr>
            <a:spLocks noGrp="1"/>
          </p:cNvSpPr>
          <p:nvPr>
            <p:ph idx="1"/>
          </p:nvPr>
        </p:nvSpPr>
        <p:spPr/>
        <p:txBody>
          <a:bodyPr/>
          <a:lstStyle/>
          <a:p>
            <a:r>
              <a:rPr lang="en-US" dirty="0"/>
              <a:t>We had weekly meetings with the mentor in order to:</a:t>
            </a:r>
          </a:p>
          <a:p>
            <a:pPr lvl="1"/>
            <a:r>
              <a:rPr lang="en-US" dirty="0"/>
              <a:t>Introduce us to the product we are going to enhance.</a:t>
            </a:r>
          </a:p>
          <a:p>
            <a:pPr lvl="1"/>
            <a:r>
              <a:rPr lang="en-US" dirty="0"/>
              <a:t>Define the specification of the project (input, output, dataset, etc...).</a:t>
            </a:r>
          </a:p>
          <a:p>
            <a:pPr lvl="1"/>
            <a:r>
              <a:rPr lang="en-US" dirty="0"/>
              <a:t>Guide us to necessary materials that can fill our knowledge  gap .</a:t>
            </a:r>
          </a:p>
          <a:p>
            <a:pPr lvl="1"/>
            <a:r>
              <a:rPr lang="en-US" dirty="0"/>
              <a:t>Mentor our progress and give us academic advice. </a:t>
            </a:r>
          </a:p>
          <a:p>
            <a:pPr lvl="1"/>
            <a:r>
              <a:rPr lang="en-US" dirty="0"/>
              <a:t>Supply us with real dataset.</a:t>
            </a:r>
          </a:p>
          <a:p>
            <a:r>
              <a:rPr lang="en-US" dirty="0"/>
              <a:t>We (the students) had weekly meetings, in which we learned, experimented, developed and tested our program.</a:t>
            </a:r>
          </a:p>
          <a:p>
            <a:pPr marL="457200" lvl="1" indent="0">
              <a:buNone/>
            </a:pPr>
            <a:endParaRPr lang="en-US" dirty="0"/>
          </a:p>
          <a:p>
            <a:pPr marL="457200" lvl="1" indent="0">
              <a:buNone/>
            </a:pPr>
            <a:endParaRPr lang="en-US" dirty="0"/>
          </a:p>
        </p:txBody>
      </p:sp>
    </p:spTree>
    <p:extLst>
      <p:ext uri="{BB962C8B-B14F-4D97-AF65-F5344CB8AC3E}">
        <p14:creationId xmlns:p14="http://schemas.microsoft.com/office/powerpoint/2010/main" val="16305715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339BB-4DF4-40F4-8A06-E20A173F398B}"/>
              </a:ext>
            </a:extLst>
          </p:cNvPr>
          <p:cNvSpPr>
            <a:spLocks noGrp="1"/>
          </p:cNvSpPr>
          <p:nvPr>
            <p:ph type="title"/>
          </p:nvPr>
        </p:nvSpPr>
        <p:spPr/>
        <p:txBody>
          <a:bodyPr>
            <a:normAutofit fontScale="90000"/>
          </a:bodyPr>
          <a:lstStyle/>
          <a:p>
            <a:r>
              <a:rPr lang="en-US" dirty="0"/>
              <a:t>Project management</a:t>
            </a:r>
          </a:p>
        </p:txBody>
      </p:sp>
      <p:sp>
        <p:nvSpPr>
          <p:cNvPr id="3" name="Content Placeholder 2">
            <a:extLst>
              <a:ext uri="{FF2B5EF4-FFF2-40B4-BE49-F238E27FC236}">
                <a16:creationId xmlns:a16="http://schemas.microsoft.com/office/drawing/2014/main" id="{9F49269C-A60A-40A9-BA69-93598579989B}"/>
              </a:ext>
            </a:extLst>
          </p:cNvPr>
          <p:cNvSpPr>
            <a:spLocks noGrp="1"/>
          </p:cNvSpPr>
          <p:nvPr>
            <p:ph idx="1"/>
          </p:nvPr>
        </p:nvSpPr>
        <p:spPr/>
        <p:txBody>
          <a:bodyPr/>
          <a:lstStyle/>
          <a:p>
            <a:r>
              <a:rPr lang="en-US" dirty="0"/>
              <a:t>Difficulties: </a:t>
            </a:r>
          </a:p>
          <a:p>
            <a:pPr lvl="1"/>
            <a:r>
              <a:rPr lang="en-US" dirty="0"/>
              <a:t>Filling the knowledge gap, especially that we didn’t have organized resources, like we are used to in other academic courses.</a:t>
            </a:r>
          </a:p>
          <a:p>
            <a:pPr lvl="1"/>
            <a:r>
              <a:rPr lang="en-US" dirty="0"/>
              <a:t>Working on real vs. real images and then adapt our solution to work on real vs. synthetic images.</a:t>
            </a:r>
          </a:p>
          <a:p>
            <a:pPr lvl="1"/>
            <a:endParaRPr lang="en-US" dirty="0"/>
          </a:p>
        </p:txBody>
      </p:sp>
    </p:spTree>
    <p:extLst>
      <p:ext uri="{BB962C8B-B14F-4D97-AF65-F5344CB8AC3E}">
        <p14:creationId xmlns:p14="http://schemas.microsoft.com/office/powerpoint/2010/main" val="28439923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B8FB3-BD00-405F-B8E8-7A08C96BA0E3}"/>
              </a:ext>
            </a:extLst>
          </p:cNvPr>
          <p:cNvSpPr>
            <a:spLocks noGrp="1"/>
          </p:cNvSpPr>
          <p:nvPr>
            <p:ph type="title"/>
          </p:nvPr>
        </p:nvSpPr>
        <p:spPr/>
        <p:txBody>
          <a:bodyPr>
            <a:normAutofit fontScale="90000"/>
          </a:bodyPr>
          <a:lstStyle/>
          <a:p>
            <a:r>
              <a:rPr lang="en-US" dirty="0"/>
              <a:t>Experimental Methodology</a:t>
            </a:r>
          </a:p>
        </p:txBody>
      </p:sp>
      <p:sp>
        <p:nvSpPr>
          <p:cNvPr id="3" name="Content Placeholder 2">
            <a:extLst>
              <a:ext uri="{FF2B5EF4-FFF2-40B4-BE49-F238E27FC236}">
                <a16:creationId xmlns:a16="http://schemas.microsoft.com/office/drawing/2014/main" id="{32F84FBC-C991-4F87-A9F2-4078FDFE4D3F}"/>
              </a:ext>
            </a:extLst>
          </p:cNvPr>
          <p:cNvSpPr>
            <a:spLocks noGrp="1"/>
          </p:cNvSpPr>
          <p:nvPr>
            <p:ph idx="1"/>
          </p:nvPr>
        </p:nvSpPr>
        <p:spPr/>
        <p:txBody>
          <a:bodyPr/>
          <a:lstStyle/>
          <a:p>
            <a:r>
              <a:rPr lang="en-US" dirty="0"/>
              <a:t>Our program contains multiple parameters that can affect the output. Therefore, we ran tests with different values of these parameters:</a:t>
            </a:r>
          </a:p>
          <a:p>
            <a:pPr lvl="1"/>
            <a:r>
              <a:rPr lang="en-US" dirty="0"/>
              <a:t>Step size: the density of the feature points used in part 2 or 3, (the resolution of the solution).</a:t>
            </a:r>
            <a:endParaRPr lang="he-IL" dirty="0"/>
          </a:p>
          <a:p>
            <a:pPr lvl="1"/>
            <a:r>
              <a:rPr lang="en-US" altLang="en-US" dirty="0" err="1">
                <a:solidFill>
                  <a:srgbClr val="000000"/>
                </a:solidFill>
                <a:cs typeface="Courier New" panose="02070309020205020404" pitchFamily="49" charset="0"/>
              </a:rPr>
              <a:t>ransac_reproj_threshold</a:t>
            </a:r>
            <a:r>
              <a:rPr lang="en-US" altLang="en-US" dirty="0">
                <a:solidFill>
                  <a:srgbClr val="000000"/>
                </a:solidFill>
                <a:cs typeface="Courier New" panose="02070309020205020404" pitchFamily="49" charset="0"/>
              </a:rPr>
              <a:t>: the Ransac error threshold (see </a:t>
            </a:r>
            <a:r>
              <a:rPr lang="en-US" altLang="en-US" dirty="0" err="1">
                <a:solidFill>
                  <a:srgbClr val="000000"/>
                </a:solidFill>
                <a:cs typeface="Courier New" panose="02070309020205020404" pitchFamily="49" charset="0"/>
              </a:rPr>
              <a:t>ransac_reproj_threshold</a:t>
            </a:r>
            <a:r>
              <a:rPr lang="en-US" altLang="en-US" dirty="0">
                <a:solidFill>
                  <a:srgbClr val="000000"/>
                </a:solidFill>
                <a:cs typeface="Courier New" panose="02070309020205020404" pitchFamily="49" charset="0"/>
              </a:rPr>
              <a:t> parameter in </a:t>
            </a:r>
            <a:r>
              <a:rPr lang="en-US" dirty="0"/>
              <a:t>cv2.findHomography).</a:t>
            </a:r>
            <a:endParaRPr lang="en-US" altLang="en-US" dirty="0">
              <a:solidFill>
                <a:srgbClr val="000000"/>
              </a:solidFill>
              <a:cs typeface="Courier New" panose="02070309020205020404" pitchFamily="49" charset="0"/>
            </a:endParaRPr>
          </a:p>
          <a:p>
            <a:pPr lvl="1"/>
            <a:r>
              <a:rPr lang="en-US" altLang="en-US" dirty="0" err="1">
                <a:solidFill>
                  <a:srgbClr val="000000"/>
                </a:solidFill>
                <a:cs typeface="Courier New" panose="02070309020205020404" pitchFamily="49" charset="0"/>
              </a:rPr>
              <a:t>max_iters</a:t>
            </a:r>
            <a:r>
              <a:rPr lang="en-US" altLang="en-US" dirty="0">
                <a:solidFill>
                  <a:srgbClr val="000000"/>
                </a:solidFill>
                <a:cs typeface="Courier New" panose="02070309020205020404" pitchFamily="49" charset="0"/>
              </a:rPr>
              <a:t>: the maximal number of iterations that Ransac will do before returning the transformation (see </a:t>
            </a:r>
            <a:r>
              <a:rPr lang="en-US" dirty="0" err="1"/>
              <a:t>maxIters</a:t>
            </a:r>
            <a:r>
              <a:rPr lang="en-US" dirty="0"/>
              <a:t> in cv2.findHomography).</a:t>
            </a:r>
            <a:endParaRPr lang="en-US" altLang="en-US" dirty="0">
              <a:solidFill>
                <a:srgbClr val="000000"/>
              </a:solidFill>
              <a:cs typeface="Courier New" panose="02070309020205020404" pitchFamily="49" charset="0"/>
            </a:endParaRPr>
          </a:p>
          <a:p>
            <a:r>
              <a:rPr lang="en-US" altLang="en-US" dirty="0">
                <a:solidFill>
                  <a:srgbClr val="000000"/>
                </a:solidFill>
                <a:cs typeface="Courier New" panose="02070309020205020404" pitchFamily="49" charset="0"/>
              </a:rPr>
              <a:t>The main goal of the testing would be to evaluate how good and precise can our program detect changed areas.</a:t>
            </a:r>
          </a:p>
          <a:p>
            <a:endParaRPr lang="en-US" dirty="0"/>
          </a:p>
        </p:txBody>
      </p:sp>
    </p:spTree>
    <p:extLst>
      <p:ext uri="{BB962C8B-B14F-4D97-AF65-F5344CB8AC3E}">
        <p14:creationId xmlns:p14="http://schemas.microsoft.com/office/powerpoint/2010/main" val="6917317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9588D-FBB6-413B-BBA6-C52291C66148}"/>
              </a:ext>
            </a:extLst>
          </p:cNvPr>
          <p:cNvSpPr>
            <a:spLocks noGrp="1"/>
          </p:cNvSpPr>
          <p:nvPr>
            <p:ph type="title"/>
          </p:nvPr>
        </p:nvSpPr>
        <p:spPr/>
        <p:txBody>
          <a:bodyPr>
            <a:normAutofit fontScale="90000"/>
          </a:bodyPr>
          <a:lstStyle/>
          <a:p>
            <a:r>
              <a:rPr lang="en-US" dirty="0"/>
              <a:t>Experimental Methodology</a:t>
            </a:r>
          </a:p>
        </p:txBody>
      </p:sp>
      <p:sp>
        <p:nvSpPr>
          <p:cNvPr id="3" name="Content Placeholder 2">
            <a:extLst>
              <a:ext uri="{FF2B5EF4-FFF2-40B4-BE49-F238E27FC236}">
                <a16:creationId xmlns:a16="http://schemas.microsoft.com/office/drawing/2014/main" id="{BCD66C6D-DBE5-42EA-BB3A-CE504EFFAB83}"/>
              </a:ext>
            </a:extLst>
          </p:cNvPr>
          <p:cNvSpPr>
            <a:spLocks noGrp="1"/>
          </p:cNvSpPr>
          <p:nvPr>
            <p:ph idx="1"/>
          </p:nvPr>
        </p:nvSpPr>
        <p:spPr/>
        <p:txBody>
          <a:bodyPr>
            <a:normAutofit lnSpcReduction="10000"/>
          </a:bodyPr>
          <a:lstStyle/>
          <a:p>
            <a:r>
              <a:rPr lang="en-US" dirty="0"/>
              <a:t>We tested our program on 2 main datasets:</a:t>
            </a:r>
          </a:p>
          <a:p>
            <a:pPr marL="914400" lvl="1" indent="-457200">
              <a:buFont typeface="+mj-lt"/>
              <a:buAutoNum type="arabicPeriod"/>
            </a:pPr>
            <a:r>
              <a:rPr lang="en-US" dirty="0"/>
              <a:t>3 databases of couples of real vs. real images capturing a parking during a full day:</a:t>
            </a:r>
          </a:p>
          <a:p>
            <a:pPr lvl="2"/>
            <a:r>
              <a:rPr lang="en-US" sz="2000" dirty="0"/>
              <a:t>All results with step size 15, 20, 25 and 30 where one comparison was done between each two consequent images, while the other was done between the first image of the DB and all the other images:</a:t>
            </a:r>
            <a:br>
              <a:rPr lang="en-US" sz="2000" dirty="0"/>
            </a:br>
            <a:r>
              <a:rPr lang="en-US" sz="2000" dirty="0">
                <a:hlinkClick r:id="rId2"/>
              </a:rPr>
              <a:t>https://drive.google.com/file/d/11vINn1NhvEg4KfOqNFONhEs-mhgkmRWn/view?usp=sharing</a:t>
            </a:r>
            <a:endParaRPr lang="en-US" sz="2000" dirty="0"/>
          </a:p>
          <a:p>
            <a:pPr lvl="2"/>
            <a:r>
              <a:rPr lang="en-US" sz="2000" dirty="0"/>
              <a:t>Time-lapse videos for </a:t>
            </a:r>
            <a:r>
              <a:rPr lang="en-US" sz="2000" dirty="0" err="1"/>
              <a:t>setp</a:t>
            </a:r>
            <a:r>
              <a:rPr lang="en-US" sz="2000" dirty="0"/>
              <a:t> size 15:</a:t>
            </a:r>
            <a:br>
              <a:rPr lang="en-US" sz="2000" dirty="0"/>
            </a:br>
            <a:r>
              <a:rPr lang="en-US" sz="2000" dirty="0">
                <a:hlinkClick r:id="rId3"/>
              </a:rPr>
              <a:t>https://drive.google.com/drive/folders/1SbLk3D92ifLNieXlZ6ScGeCYJgvI2KdX?usp=sharing</a:t>
            </a:r>
            <a:endParaRPr lang="en-US" sz="2000" dirty="0"/>
          </a:p>
          <a:p>
            <a:pPr marL="457200" lvl="1" indent="0">
              <a:buNone/>
            </a:pPr>
            <a:br>
              <a:rPr lang="en-US" dirty="0"/>
            </a:br>
            <a:endParaRPr lang="en-US" dirty="0"/>
          </a:p>
        </p:txBody>
      </p:sp>
    </p:spTree>
    <p:extLst>
      <p:ext uri="{BB962C8B-B14F-4D97-AF65-F5344CB8AC3E}">
        <p14:creationId xmlns:p14="http://schemas.microsoft.com/office/powerpoint/2010/main" val="34625449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90D2C-B089-4E64-915B-D2B4126192D8}"/>
              </a:ext>
            </a:extLst>
          </p:cNvPr>
          <p:cNvSpPr>
            <a:spLocks noGrp="1"/>
          </p:cNvSpPr>
          <p:nvPr>
            <p:ph type="title"/>
          </p:nvPr>
        </p:nvSpPr>
        <p:spPr/>
        <p:txBody>
          <a:bodyPr>
            <a:normAutofit fontScale="90000"/>
          </a:bodyPr>
          <a:lstStyle/>
          <a:p>
            <a:r>
              <a:rPr lang="en-US" b="1" dirty="0"/>
              <a:t>Introduction</a:t>
            </a:r>
            <a:r>
              <a:rPr lang="en-US" dirty="0"/>
              <a:t> </a:t>
            </a:r>
          </a:p>
        </p:txBody>
      </p:sp>
      <p:sp>
        <p:nvSpPr>
          <p:cNvPr id="3" name="Content Placeholder 2">
            <a:extLst>
              <a:ext uri="{FF2B5EF4-FFF2-40B4-BE49-F238E27FC236}">
                <a16:creationId xmlns:a16="http://schemas.microsoft.com/office/drawing/2014/main" id="{760C4C2D-2343-4935-81D5-61A12EFCD1BC}"/>
              </a:ext>
            </a:extLst>
          </p:cNvPr>
          <p:cNvSpPr>
            <a:spLocks noGrp="1"/>
          </p:cNvSpPr>
          <p:nvPr>
            <p:ph idx="1"/>
          </p:nvPr>
        </p:nvSpPr>
        <p:spPr/>
        <p:txBody>
          <a:bodyPr/>
          <a:lstStyle/>
          <a:p>
            <a:pPr fontAlgn="ctr"/>
            <a:r>
              <a:rPr lang="en-US" dirty="0"/>
              <a:t>3D model is becoming more important and applicable than ever before. It is being used for industrial, medical and academical purposes.</a:t>
            </a:r>
            <a:br>
              <a:rPr lang="en-US" dirty="0"/>
            </a:br>
            <a:r>
              <a:rPr lang="en-US" dirty="0"/>
              <a:t>In large scale scenes, rescanning of the entire scene can be expensive and time consuming.</a:t>
            </a:r>
          </a:p>
          <a:p>
            <a:r>
              <a:rPr lang="en-US" dirty="0"/>
              <a:t>Therefore, in this project we want to make the process more efficient, by scanning the evolved portions only and fuse them to the 3D model base .</a:t>
            </a:r>
          </a:p>
          <a:p>
            <a:endParaRPr lang="en-US" dirty="0"/>
          </a:p>
        </p:txBody>
      </p:sp>
    </p:spTree>
    <p:extLst>
      <p:ext uri="{BB962C8B-B14F-4D97-AF65-F5344CB8AC3E}">
        <p14:creationId xmlns:p14="http://schemas.microsoft.com/office/powerpoint/2010/main" val="25543490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B1433-EA44-444B-8437-B779200B1636}"/>
              </a:ext>
            </a:extLst>
          </p:cNvPr>
          <p:cNvSpPr>
            <a:spLocks noGrp="1"/>
          </p:cNvSpPr>
          <p:nvPr>
            <p:ph type="title"/>
          </p:nvPr>
        </p:nvSpPr>
        <p:spPr/>
        <p:txBody>
          <a:bodyPr>
            <a:normAutofit fontScale="90000"/>
          </a:bodyPr>
          <a:lstStyle/>
          <a:p>
            <a:r>
              <a:rPr lang="en-US" dirty="0"/>
              <a:t>Experimental Methodology</a:t>
            </a:r>
          </a:p>
        </p:txBody>
      </p:sp>
      <p:sp>
        <p:nvSpPr>
          <p:cNvPr id="3" name="Content Placeholder 2">
            <a:extLst>
              <a:ext uri="{FF2B5EF4-FFF2-40B4-BE49-F238E27FC236}">
                <a16:creationId xmlns:a16="http://schemas.microsoft.com/office/drawing/2014/main" id="{65B4C8D3-AC93-435E-B3A5-3E304917C975}"/>
              </a:ext>
            </a:extLst>
          </p:cNvPr>
          <p:cNvSpPr>
            <a:spLocks noGrp="1"/>
          </p:cNvSpPr>
          <p:nvPr>
            <p:ph idx="1"/>
          </p:nvPr>
        </p:nvSpPr>
        <p:spPr/>
        <p:txBody>
          <a:bodyPr>
            <a:normAutofit lnSpcReduction="10000"/>
          </a:bodyPr>
          <a:lstStyle/>
          <a:p>
            <a:pPr marL="457200" indent="-457200">
              <a:buFont typeface="+mj-lt"/>
              <a:buAutoNum type="arabicPeriod" startAt="2"/>
            </a:pPr>
            <a:r>
              <a:rPr lang="en-US" dirty="0"/>
              <a:t>Couples of real vs. synthetic images taken from a phone and from the mesh of the company respectively:</a:t>
            </a:r>
          </a:p>
          <a:p>
            <a:pPr lvl="1"/>
            <a:r>
              <a:rPr lang="en-US" dirty="0"/>
              <a:t>In order to see how the parameters affect the result, we ran the program on several couples of </a:t>
            </a:r>
            <a:r>
              <a:rPr lang="en-US" dirty="0" err="1"/>
              <a:t>real_synth</a:t>
            </a:r>
            <a:r>
              <a:rPr lang="en-US" dirty="0"/>
              <a:t> images with different values of the parameters.</a:t>
            </a:r>
            <a:br>
              <a:rPr lang="en-US" dirty="0"/>
            </a:br>
            <a:r>
              <a:rPr lang="en-US" dirty="0"/>
              <a:t>E.g., for step size in [10, 20, 50, 100], </a:t>
            </a:r>
            <a:r>
              <a:rPr lang="en-US" dirty="0" err="1"/>
              <a:t>maxIters</a:t>
            </a:r>
            <a:r>
              <a:rPr lang="en-US" dirty="0"/>
              <a:t> in [1, 1000, 2000], </a:t>
            </a:r>
            <a:r>
              <a:rPr lang="en-US" dirty="0" err="1"/>
              <a:t>reprojectionThreshold</a:t>
            </a:r>
            <a:r>
              <a:rPr lang="en-US" dirty="0"/>
              <a:t> in [1,5,9]. Results:</a:t>
            </a:r>
            <a:br>
              <a:rPr lang="en-US" dirty="0"/>
            </a:br>
            <a:r>
              <a:rPr lang="en-US" dirty="0">
                <a:hlinkClick r:id="rId2"/>
              </a:rPr>
              <a:t>https://drive.google.com/file/d/1ZLeew_xshb5ZiA7iqFlY5PgxG_rcCeXh/view?usp=sharing</a:t>
            </a:r>
            <a:endParaRPr lang="en-US" dirty="0"/>
          </a:p>
          <a:p>
            <a:pPr lvl="1"/>
            <a:r>
              <a:rPr lang="en-US" dirty="0"/>
              <a:t>After analyzing the above examples, we decided that step size = 20, </a:t>
            </a:r>
            <a:r>
              <a:rPr lang="en-US" dirty="0" err="1"/>
              <a:t>maxIters</a:t>
            </a:r>
            <a:r>
              <a:rPr lang="en-US" dirty="0"/>
              <a:t> = 2000 and </a:t>
            </a:r>
            <a:r>
              <a:rPr lang="en-US" dirty="0" err="1"/>
              <a:t>reprojectionThreshold</a:t>
            </a:r>
            <a:r>
              <a:rPr lang="en-US" dirty="0"/>
              <a:t>= 9.0 give the best output for the given DB. Results:</a:t>
            </a:r>
            <a:br>
              <a:rPr lang="en-US" dirty="0"/>
            </a:br>
            <a:r>
              <a:rPr lang="en-US" dirty="0">
                <a:hlinkClick r:id="rId3"/>
              </a:rPr>
              <a:t>https://drive.google.com/file/d/1lKHsroZuTOFB8PenIV1k0tUfAFuAR0Z5/view?usp=sharing</a:t>
            </a:r>
            <a:endParaRPr lang="en-US" dirty="0"/>
          </a:p>
          <a:p>
            <a:r>
              <a:rPr lang="en-US" dirty="0"/>
              <a:t>In the following slides, we will present selected results.	</a:t>
            </a:r>
          </a:p>
        </p:txBody>
      </p:sp>
    </p:spTree>
    <p:extLst>
      <p:ext uri="{BB962C8B-B14F-4D97-AF65-F5344CB8AC3E}">
        <p14:creationId xmlns:p14="http://schemas.microsoft.com/office/powerpoint/2010/main" val="1375400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60" name="Rectangle 55">
            <a:extLst>
              <a:ext uri="{FF2B5EF4-FFF2-40B4-BE49-F238E27FC236}">
                <a16:creationId xmlns:a16="http://schemas.microsoft.com/office/drawing/2014/main" id="{809EA27C-DE62-4CEC-A6D3-4FA9EF40A5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A kitchen with a sink and a microwave&#10;&#10;Description automatically generated">
            <a:extLst>
              <a:ext uri="{FF2B5EF4-FFF2-40B4-BE49-F238E27FC236}">
                <a16:creationId xmlns:a16="http://schemas.microsoft.com/office/drawing/2014/main" id="{0BC1F9FD-7145-4F5B-B420-47EF9A67452F}"/>
              </a:ext>
            </a:extLst>
          </p:cNvPr>
          <p:cNvPicPr>
            <a:picLocks noChangeAspect="1"/>
          </p:cNvPicPr>
          <p:nvPr/>
        </p:nvPicPr>
        <p:blipFill rotWithShape="1">
          <a:blip r:embed="rId3"/>
          <a:srcRect r="15379" b="-4"/>
          <a:stretch/>
        </p:blipFill>
        <p:spPr>
          <a:xfrm>
            <a:off x="207622" y="1615324"/>
            <a:ext cx="5387266" cy="3678806"/>
          </a:xfrm>
          <a:prstGeom prst="rect">
            <a:avLst/>
          </a:prstGeom>
          <a:ln w="127000" cap="sq">
            <a:solidFill>
              <a:srgbClr val="FFFFFF"/>
            </a:solidFill>
            <a:miter lim="800000"/>
          </a:ln>
        </p:spPr>
      </p:pic>
      <p:pic>
        <p:nvPicPr>
          <p:cNvPr id="51" name="Picture 50" descr="A kitchen with a sink and a microwave&#10;&#10;Description automatically generated">
            <a:extLst>
              <a:ext uri="{FF2B5EF4-FFF2-40B4-BE49-F238E27FC236}">
                <a16:creationId xmlns:a16="http://schemas.microsoft.com/office/drawing/2014/main" id="{EBA56E06-6DB3-4B6D-B438-70FDF0DF6163}"/>
              </a:ext>
            </a:extLst>
          </p:cNvPr>
          <p:cNvPicPr>
            <a:picLocks noChangeAspect="1"/>
          </p:cNvPicPr>
          <p:nvPr/>
        </p:nvPicPr>
        <p:blipFill>
          <a:blip r:embed="rId4"/>
          <a:stretch>
            <a:fillRect/>
          </a:stretch>
        </p:blipFill>
        <p:spPr>
          <a:xfrm>
            <a:off x="5907427" y="1615324"/>
            <a:ext cx="6284573" cy="3678806"/>
          </a:xfrm>
          <a:prstGeom prst="rect">
            <a:avLst/>
          </a:prstGeom>
          <a:ln w="127000" cap="sq">
            <a:solidFill>
              <a:srgbClr val="FFFFFF"/>
            </a:solidFill>
            <a:miter lim="800000"/>
          </a:ln>
        </p:spPr>
      </p:pic>
      <p:sp>
        <p:nvSpPr>
          <p:cNvPr id="53" name="Rectangle 52">
            <a:extLst>
              <a:ext uri="{FF2B5EF4-FFF2-40B4-BE49-F238E27FC236}">
                <a16:creationId xmlns:a16="http://schemas.microsoft.com/office/drawing/2014/main" id="{3834A275-AE1E-4204-8A81-288555454875}"/>
              </a:ext>
            </a:extLst>
          </p:cNvPr>
          <p:cNvSpPr/>
          <p:nvPr/>
        </p:nvSpPr>
        <p:spPr>
          <a:xfrm>
            <a:off x="3874576" y="218930"/>
            <a:ext cx="3440623" cy="976393"/>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ln w="0"/>
                <a:solidFill>
                  <a:schemeClr val="tx1"/>
                </a:solidFill>
                <a:effectLst>
                  <a:outerShdw blurRad="38100" dist="19050" dir="2700000" algn="tl" rotWithShape="0">
                    <a:schemeClr val="dk1">
                      <a:alpha val="40000"/>
                    </a:schemeClr>
                  </a:outerShdw>
                </a:effectLst>
              </a:rPr>
              <a:t> The examined frame – kitchen</a:t>
            </a:r>
          </a:p>
        </p:txBody>
      </p:sp>
    </p:spTree>
    <p:extLst>
      <p:ext uri="{BB962C8B-B14F-4D97-AF65-F5344CB8AC3E}">
        <p14:creationId xmlns:p14="http://schemas.microsoft.com/office/powerpoint/2010/main" val="37592889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3600217-3EBC-4C30-96C3-F9316E54848C}"/>
              </a:ext>
            </a:extLst>
          </p:cNvPr>
          <p:cNvPicPr>
            <a:picLocks noChangeAspect="1"/>
          </p:cNvPicPr>
          <p:nvPr/>
        </p:nvPicPr>
        <p:blipFill>
          <a:blip r:embed="rId3"/>
          <a:stretch>
            <a:fillRect/>
          </a:stretch>
        </p:blipFill>
        <p:spPr>
          <a:xfrm>
            <a:off x="816399" y="675226"/>
            <a:ext cx="4551680" cy="2560320"/>
          </a:xfrm>
          <a:prstGeom prst="rect">
            <a:avLst/>
          </a:prstGeom>
        </p:spPr>
      </p:pic>
      <p:pic>
        <p:nvPicPr>
          <p:cNvPr id="3" name="Picture 2" descr="A picture containing indoor, cabinet, wall, kitchen&#10;&#10;Description automatically generated">
            <a:extLst>
              <a:ext uri="{FF2B5EF4-FFF2-40B4-BE49-F238E27FC236}">
                <a16:creationId xmlns:a16="http://schemas.microsoft.com/office/drawing/2014/main" id="{F5AB5390-ABDA-4F2F-8A37-E68D31491D5E}"/>
              </a:ext>
            </a:extLst>
          </p:cNvPr>
          <p:cNvPicPr>
            <a:picLocks noChangeAspect="1"/>
          </p:cNvPicPr>
          <p:nvPr/>
        </p:nvPicPr>
        <p:blipFill>
          <a:blip r:embed="rId4"/>
          <a:stretch>
            <a:fillRect/>
          </a:stretch>
        </p:blipFill>
        <p:spPr>
          <a:xfrm>
            <a:off x="6623375" y="675226"/>
            <a:ext cx="4551680" cy="2560320"/>
          </a:xfrm>
          <a:prstGeom prst="rect">
            <a:avLst/>
          </a:prstGeom>
        </p:spPr>
      </p:pic>
      <p:sp>
        <p:nvSpPr>
          <p:cNvPr id="6" name="TextBox 5">
            <a:extLst>
              <a:ext uri="{FF2B5EF4-FFF2-40B4-BE49-F238E27FC236}">
                <a16:creationId xmlns:a16="http://schemas.microsoft.com/office/drawing/2014/main" id="{860D3B14-8DE5-464D-A7E1-08DC45AD9E73}"/>
              </a:ext>
            </a:extLst>
          </p:cNvPr>
          <p:cNvSpPr txBox="1"/>
          <p:nvPr/>
        </p:nvSpPr>
        <p:spPr>
          <a:xfrm>
            <a:off x="1162373" y="675226"/>
            <a:ext cx="3571619" cy="369332"/>
          </a:xfrm>
          <a:prstGeom prst="rect">
            <a:avLst/>
          </a:prstGeom>
          <a:noFill/>
        </p:spPr>
        <p:txBody>
          <a:bodyPr wrap="none" rtlCol="0">
            <a:spAutoFit/>
          </a:bodyPr>
          <a:lstStyle/>
          <a:p>
            <a:r>
              <a:rPr lang="en-US" dirty="0"/>
              <a:t>stepSize10_maxIters1_reprojection9</a:t>
            </a:r>
          </a:p>
        </p:txBody>
      </p:sp>
      <p:pic>
        <p:nvPicPr>
          <p:cNvPr id="11" name="Picture 10" descr="A picture containing indoor, cabinet, kitchen, wall&#10;&#10;Description automatically generated">
            <a:extLst>
              <a:ext uri="{FF2B5EF4-FFF2-40B4-BE49-F238E27FC236}">
                <a16:creationId xmlns:a16="http://schemas.microsoft.com/office/drawing/2014/main" id="{E2DEF391-65A3-4ED4-8688-CA670E375E5E}"/>
              </a:ext>
            </a:extLst>
          </p:cNvPr>
          <p:cNvPicPr>
            <a:picLocks noChangeAspect="1"/>
          </p:cNvPicPr>
          <p:nvPr/>
        </p:nvPicPr>
        <p:blipFill>
          <a:blip r:embed="rId5"/>
          <a:stretch>
            <a:fillRect/>
          </a:stretch>
        </p:blipFill>
        <p:spPr>
          <a:xfrm>
            <a:off x="809579" y="3622454"/>
            <a:ext cx="4551680" cy="2560320"/>
          </a:xfrm>
          <a:prstGeom prst="rect">
            <a:avLst/>
          </a:prstGeom>
        </p:spPr>
      </p:pic>
      <p:pic>
        <p:nvPicPr>
          <p:cNvPr id="13" name="Picture 12" descr="A picture containing indoor, cabinet, wall, kitchen&#10;&#10;Description automatically generated">
            <a:extLst>
              <a:ext uri="{FF2B5EF4-FFF2-40B4-BE49-F238E27FC236}">
                <a16:creationId xmlns:a16="http://schemas.microsoft.com/office/drawing/2014/main" id="{D9234CC0-0D87-4758-925D-1C278E947417}"/>
              </a:ext>
            </a:extLst>
          </p:cNvPr>
          <p:cNvPicPr>
            <a:picLocks noChangeAspect="1"/>
          </p:cNvPicPr>
          <p:nvPr/>
        </p:nvPicPr>
        <p:blipFill>
          <a:blip r:embed="rId6"/>
          <a:stretch>
            <a:fillRect/>
          </a:stretch>
        </p:blipFill>
        <p:spPr>
          <a:xfrm>
            <a:off x="6568481" y="3429000"/>
            <a:ext cx="4895598" cy="2753774"/>
          </a:xfrm>
          <a:prstGeom prst="rect">
            <a:avLst/>
          </a:prstGeom>
        </p:spPr>
      </p:pic>
      <p:sp>
        <p:nvSpPr>
          <p:cNvPr id="15" name="TextBox 14">
            <a:extLst>
              <a:ext uri="{FF2B5EF4-FFF2-40B4-BE49-F238E27FC236}">
                <a16:creationId xmlns:a16="http://schemas.microsoft.com/office/drawing/2014/main" id="{E5EF7247-DE9F-4E9B-8C4D-76D4FDCAA882}"/>
              </a:ext>
            </a:extLst>
          </p:cNvPr>
          <p:cNvSpPr txBox="1"/>
          <p:nvPr/>
        </p:nvSpPr>
        <p:spPr>
          <a:xfrm>
            <a:off x="1061555" y="3253122"/>
            <a:ext cx="3898631" cy="369332"/>
          </a:xfrm>
          <a:prstGeom prst="rect">
            <a:avLst/>
          </a:prstGeom>
          <a:noFill/>
        </p:spPr>
        <p:txBody>
          <a:bodyPr wrap="none" rtlCol="0">
            <a:spAutoFit/>
          </a:bodyPr>
          <a:lstStyle/>
          <a:p>
            <a:r>
              <a:rPr lang="en-US" dirty="0"/>
              <a:t>stepSize10_maxIters2000_reprojection1</a:t>
            </a:r>
          </a:p>
        </p:txBody>
      </p:sp>
      <p:grpSp>
        <p:nvGrpSpPr>
          <p:cNvPr id="7" name="Group 6">
            <a:extLst>
              <a:ext uri="{FF2B5EF4-FFF2-40B4-BE49-F238E27FC236}">
                <a16:creationId xmlns:a16="http://schemas.microsoft.com/office/drawing/2014/main" id="{152F6E9F-CDFA-4CEB-AE61-6A56407E5FBD}"/>
              </a:ext>
            </a:extLst>
          </p:cNvPr>
          <p:cNvGrpSpPr/>
          <p:nvPr/>
        </p:nvGrpSpPr>
        <p:grpSpPr>
          <a:xfrm>
            <a:off x="1310641" y="25568"/>
            <a:ext cx="9730948" cy="423899"/>
            <a:chOff x="1310641" y="25568"/>
            <a:chExt cx="9730948" cy="423899"/>
          </a:xfrm>
        </p:grpSpPr>
        <p:sp>
          <p:nvSpPr>
            <p:cNvPr id="10" name="Rectangle 9">
              <a:extLst>
                <a:ext uri="{FF2B5EF4-FFF2-40B4-BE49-F238E27FC236}">
                  <a16:creationId xmlns:a16="http://schemas.microsoft.com/office/drawing/2014/main" id="{C09878ED-93F7-4EE2-979D-CF48EED24D88}"/>
                </a:ext>
              </a:extLst>
            </p:cNvPr>
            <p:cNvSpPr/>
            <p:nvPr/>
          </p:nvSpPr>
          <p:spPr>
            <a:xfrm>
              <a:off x="1310641" y="25568"/>
              <a:ext cx="4050618" cy="423899"/>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 aligned image (after step1)</a:t>
              </a:r>
            </a:p>
          </p:txBody>
        </p:sp>
        <p:sp>
          <p:nvSpPr>
            <p:cNvPr id="12" name="Rectangle 11">
              <a:extLst>
                <a:ext uri="{FF2B5EF4-FFF2-40B4-BE49-F238E27FC236}">
                  <a16:creationId xmlns:a16="http://schemas.microsoft.com/office/drawing/2014/main" id="{344BE44C-63A4-4E2B-9BC6-A3118FE659DF}"/>
                </a:ext>
              </a:extLst>
            </p:cNvPr>
            <p:cNvSpPr/>
            <p:nvPr/>
          </p:nvSpPr>
          <p:spPr>
            <a:xfrm>
              <a:off x="6990971" y="25568"/>
              <a:ext cx="4050618" cy="423899"/>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Result (the green indicate the unchanged)</a:t>
              </a:r>
            </a:p>
          </p:txBody>
        </p:sp>
      </p:grpSp>
    </p:spTree>
    <p:extLst>
      <p:ext uri="{BB962C8B-B14F-4D97-AF65-F5344CB8AC3E}">
        <p14:creationId xmlns:p14="http://schemas.microsoft.com/office/powerpoint/2010/main" val="18736101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indoor, cabinet, floor, kitchen&#10;&#10;Description automatically generated">
            <a:extLst>
              <a:ext uri="{FF2B5EF4-FFF2-40B4-BE49-F238E27FC236}">
                <a16:creationId xmlns:a16="http://schemas.microsoft.com/office/drawing/2014/main" id="{5229CAB2-6167-4B6B-9F69-DB93C0F49A7F}"/>
              </a:ext>
            </a:extLst>
          </p:cNvPr>
          <p:cNvPicPr>
            <a:picLocks noChangeAspect="1"/>
          </p:cNvPicPr>
          <p:nvPr/>
        </p:nvPicPr>
        <p:blipFill>
          <a:blip r:embed="rId2"/>
          <a:stretch>
            <a:fillRect/>
          </a:stretch>
        </p:blipFill>
        <p:spPr>
          <a:xfrm>
            <a:off x="629419" y="644825"/>
            <a:ext cx="4842915" cy="2724139"/>
          </a:xfrm>
          <a:prstGeom prst="rect">
            <a:avLst/>
          </a:prstGeom>
        </p:spPr>
      </p:pic>
      <p:pic>
        <p:nvPicPr>
          <p:cNvPr id="9" name="Picture 8" descr="A picture containing indoor, green, wall&#10;&#10;Description automatically generated">
            <a:extLst>
              <a:ext uri="{FF2B5EF4-FFF2-40B4-BE49-F238E27FC236}">
                <a16:creationId xmlns:a16="http://schemas.microsoft.com/office/drawing/2014/main" id="{01942B84-6B92-437D-8D5A-F08DB365F946}"/>
              </a:ext>
            </a:extLst>
          </p:cNvPr>
          <p:cNvPicPr>
            <a:picLocks noChangeAspect="1"/>
          </p:cNvPicPr>
          <p:nvPr/>
        </p:nvPicPr>
        <p:blipFill>
          <a:blip r:embed="rId3"/>
          <a:stretch>
            <a:fillRect/>
          </a:stretch>
        </p:blipFill>
        <p:spPr>
          <a:xfrm>
            <a:off x="6893169" y="644825"/>
            <a:ext cx="4669412" cy="2626544"/>
          </a:xfrm>
          <a:prstGeom prst="rect">
            <a:avLst/>
          </a:prstGeom>
        </p:spPr>
      </p:pic>
      <p:sp>
        <p:nvSpPr>
          <p:cNvPr id="10" name="TextBox 9">
            <a:extLst>
              <a:ext uri="{FF2B5EF4-FFF2-40B4-BE49-F238E27FC236}">
                <a16:creationId xmlns:a16="http://schemas.microsoft.com/office/drawing/2014/main" id="{BAD8067F-79E5-488E-A4F9-0D8D3BD7F406}"/>
              </a:ext>
            </a:extLst>
          </p:cNvPr>
          <p:cNvSpPr txBox="1"/>
          <p:nvPr/>
        </p:nvSpPr>
        <p:spPr>
          <a:xfrm>
            <a:off x="839911" y="2565450"/>
            <a:ext cx="4421925" cy="369332"/>
          </a:xfrm>
          <a:prstGeom prst="rect">
            <a:avLst/>
          </a:prstGeom>
          <a:noFill/>
        </p:spPr>
        <p:txBody>
          <a:bodyPr wrap="square" rtlCol="0">
            <a:spAutoFit/>
          </a:bodyPr>
          <a:lstStyle/>
          <a:p>
            <a:r>
              <a:rPr lang="en-US" dirty="0"/>
              <a:t>stepSize10_maxIters2000_reprojection5</a:t>
            </a:r>
          </a:p>
        </p:txBody>
      </p:sp>
      <p:grpSp>
        <p:nvGrpSpPr>
          <p:cNvPr id="16" name="Group 15">
            <a:extLst>
              <a:ext uri="{FF2B5EF4-FFF2-40B4-BE49-F238E27FC236}">
                <a16:creationId xmlns:a16="http://schemas.microsoft.com/office/drawing/2014/main" id="{96E1E135-7C49-4F51-B0F9-C3F8B2A139F1}"/>
              </a:ext>
            </a:extLst>
          </p:cNvPr>
          <p:cNvGrpSpPr/>
          <p:nvPr/>
        </p:nvGrpSpPr>
        <p:grpSpPr>
          <a:xfrm>
            <a:off x="629419" y="3563170"/>
            <a:ext cx="10907148" cy="2650005"/>
            <a:chOff x="642426" y="3566157"/>
            <a:chExt cx="10907148" cy="2650005"/>
          </a:xfrm>
        </p:grpSpPr>
        <p:pic>
          <p:nvPicPr>
            <p:cNvPr id="17" name="Picture 16" descr="A kitchen with white cabinets and a sink&#10;&#10;Description automatically generated">
              <a:extLst>
                <a:ext uri="{FF2B5EF4-FFF2-40B4-BE49-F238E27FC236}">
                  <a16:creationId xmlns:a16="http://schemas.microsoft.com/office/drawing/2014/main" id="{70B7491A-DFC8-46AB-A852-CBD60F208D6C}"/>
                </a:ext>
              </a:extLst>
            </p:cNvPr>
            <p:cNvPicPr>
              <a:picLocks noChangeAspect="1"/>
            </p:cNvPicPr>
            <p:nvPr/>
          </p:nvPicPr>
          <p:blipFill>
            <a:blip r:embed="rId4"/>
            <a:stretch>
              <a:fillRect/>
            </a:stretch>
          </p:blipFill>
          <p:spPr>
            <a:xfrm>
              <a:off x="642426" y="3566157"/>
              <a:ext cx="4711117" cy="2650003"/>
            </a:xfrm>
            <a:prstGeom prst="rect">
              <a:avLst/>
            </a:prstGeom>
          </p:spPr>
        </p:pic>
        <p:pic>
          <p:nvPicPr>
            <p:cNvPr id="18" name="Picture 17" descr="A kitchen with a green door&#10;&#10;Description automatically generated">
              <a:extLst>
                <a:ext uri="{FF2B5EF4-FFF2-40B4-BE49-F238E27FC236}">
                  <a16:creationId xmlns:a16="http://schemas.microsoft.com/office/drawing/2014/main" id="{0F294EFF-080A-4D51-B63F-3FC2F5BC604D}"/>
                </a:ext>
              </a:extLst>
            </p:cNvPr>
            <p:cNvPicPr>
              <a:picLocks noChangeAspect="1"/>
            </p:cNvPicPr>
            <p:nvPr/>
          </p:nvPicPr>
          <p:blipFill>
            <a:blip r:embed="rId5"/>
            <a:stretch>
              <a:fillRect/>
            </a:stretch>
          </p:blipFill>
          <p:spPr>
            <a:xfrm>
              <a:off x="6838456" y="3566158"/>
              <a:ext cx="4711118" cy="2650004"/>
            </a:xfrm>
            <a:prstGeom prst="rect">
              <a:avLst/>
            </a:prstGeom>
          </p:spPr>
        </p:pic>
        <p:sp>
          <p:nvSpPr>
            <p:cNvPr id="19" name="TextBox 18">
              <a:extLst>
                <a:ext uri="{FF2B5EF4-FFF2-40B4-BE49-F238E27FC236}">
                  <a16:creationId xmlns:a16="http://schemas.microsoft.com/office/drawing/2014/main" id="{F6CC36D3-09A9-4498-9A29-B1D3D0B3662D}"/>
                </a:ext>
              </a:extLst>
            </p:cNvPr>
            <p:cNvSpPr txBox="1"/>
            <p:nvPr/>
          </p:nvSpPr>
          <p:spPr>
            <a:xfrm>
              <a:off x="642426" y="3576734"/>
              <a:ext cx="4421925" cy="369332"/>
            </a:xfrm>
            <a:prstGeom prst="rect">
              <a:avLst/>
            </a:prstGeom>
            <a:noFill/>
          </p:spPr>
          <p:txBody>
            <a:bodyPr wrap="square" rtlCol="0">
              <a:spAutoFit/>
            </a:bodyPr>
            <a:lstStyle/>
            <a:p>
              <a:r>
                <a:rPr lang="en-US" dirty="0"/>
                <a:t>stepSize100_maxIters2000_reprojection9</a:t>
              </a:r>
            </a:p>
          </p:txBody>
        </p:sp>
      </p:grpSp>
      <p:grpSp>
        <p:nvGrpSpPr>
          <p:cNvPr id="11" name="Group 10">
            <a:extLst>
              <a:ext uri="{FF2B5EF4-FFF2-40B4-BE49-F238E27FC236}">
                <a16:creationId xmlns:a16="http://schemas.microsoft.com/office/drawing/2014/main" id="{93A91FF1-2644-475D-96AE-F10384ABD1D1}"/>
              </a:ext>
            </a:extLst>
          </p:cNvPr>
          <p:cNvGrpSpPr/>
          <p:nvPr/>
        </p:nvGrpSpPr>
        <p:grpSpPr>
          <a:xfrm>
            <a:off x="1310641" y="25568"/>
            <a:ext cx="9730948" cy="423899"/>
            <a:chOff x="1310641" y="25568"/>
            <a:chExt cx="9730948" cy="423899"/>
          </a:xfrm>
        </p:grpSpPr>
        <p:sp>
          <p:nvSpPr>
            <p:cNvPr id="12" name="Rectangle 11">
              <a:extLst>
                <a:ext uri="{FF2B5EF4-FFF2-40B4-BE49-F238E27FC236}">
                  <a16:creationId xmlns:a16="http://schemas.microsoft.com/office/drawing/2014/main" id="{8DD97DD5-8F56-405E-87DD-25A36576F156}"/>
                </a:ext>
              </a:extLst>
            </p:cNvPr>
            <p:cNvSpPr/>
            <p:nvPr/>
          </p:nvSpPr>
          <p:spPr>
            <a:xfrm>
              <a:off x="1310641" y="25568"/>
              <a:ext cx="4050618" cy="423899"/>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 aligned image (after step1)</a:t>
              </a:r>
            </a:p>
          </p:txBody>
        </p:sp>
        <p:sp>
          <p:nvSpPr>
            <p:cNvPr id="13" name="Rectangle 12">
              <a:extLst>
                <a:ext uri="{FF2B5EF4-FFF2-40B4-BE49-F238E27FC236}">
                  <a16:creationId xmlns:a16="http://schemas.microsoft.com/office/drawing/2014/main" id="{0956BA18-27B9-4D92-8A0F-6883CB45B8E8}"/>
                </a:ext>
              </a:extLst>
            </p:cNvPr>
            <p:cNvSpPr/>
            <p:nvPr/>
          </p:nvSpPr>
          <p:spPr>
            <a:xfrm>
              <a:off x="6990971" y="25568"/>
              <a:ext cx="4050618" cy="423899"/>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Result (the green indicate the unchanged)</a:t>
              </a:r>
            </a:p>
          </p:txBody>
        </p:sp>
      </p:grpSp>
    </p:spTree>
    <p:extLst>
      <p:ext uri="{BB962C8B-B14F-4D97-AF65-F5344CB8AC3E}">
        <p14:creationId xmlns:p14="http://schemas.microsoft.com/office/powerpoint/2010/main" val="36952177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green, indoor, wall, floor&#10;&#10;Description automatically generated">
            <a:extLst>
              <a:ext uri="{FF2B5EF4-FFF2-40B4-BE49-F238E27FC236}">
                <a16:creationId xmlns:a16="http://schemas.microsoft.com/office/drawing/2014/main" id="{52B986C4-BF9B-4BB6-BC3D-CF633667869B}"/>
              </a:ext>
            </a:extLst>
          </p:cNvPr>
          <p:cNvPicPr>
            <a:picLocks noChangeAspect="1"/>
          </p:cNvPicPr>
          <p:nvPr/>
        </p:nvPicPr>
        <p:blipFill>
          <a:blip r:embed="rId2"/>
          <a:stretch>
            <a:fillRect/>
          </a:stretch>
        </p:blipFill>
        <p:spPr>
          <a:xfrm>
            <a:off x="6838458" y="641837"/>
            <a:ext cx="4711116" cy="2650003"/>
          </a:xfrm>
          <a:prstGeom prst="rect">
            <a:avLst/>
          </a:prstGeom>
        </p:spPr>
      </p:pic>
      <p:pic>
        <p:nvPicPr>
          <p:cNvPr id="5" name="Picture 4" descr="A kitchen with white cabinets and a sink&#10;&#10;Description automatically generated">
            <a:extLst>
              <a:ext uri="{FF2B5EF4-FFF2-40B4-BE49-F238E27FC236}">
                <a16:creationId xmlns:a16="http://schemas.microsoft.com/office/drawing/2014/main" id="{A2A689F2-EFF7-4679-A98D-B1F7A7CC12DE}"/>
              </a:ext>
            </a:extLst>
          </p:cNvPr>
          <p:cNvPicPr>
            <a:picLocks noChangeAspect="1"/>
          </p:cNvPicPr>
          <p:nvPr/>
        </p:nvPicPr>
        <p:blipFill>
          <a:blip r:embed="rId3"/>
          <a:stretch>
            <a:fillRect/>
          </a:stretch>
        </p:blipFill>
        <p:spPr>
          <a:xfrm>
            <a:off x="642426" y="641839"/>
            <a:ext cx="4711117" cy="2650004"/>
          </a:xfrm>
          <a:prstGeom prst="rect">
            <a:avLst/>
          </a:prstGeom>
        </p:spPr>
      </p:pic>
      <p:sp>
        <p:nvSpPr>
          <p:cNvPr id="6" name="TextBox 5">
            <a:extLst>
              <a:ext uri="{FF2B5EF4-FFF2-40B4-BE49-F238E27FC236}">
                <a16:creationId xmlns:a16="http://schemas.microsoft.com/office/drawing/2014/main" id="{B0B60750-AEF3-4110-8290-E527E252CB04}"/>
              </a:ext>
            </a:extLst>
          </p:cNvPr>
          <p:cNvSpPr txBox="1"/>
          <p:nvPr/>
        </p:nvSpPr>
        <p:spPr>
          <a:xfrm>
            <a:off x="642426" y="838785"/>
            <a:ext cx="4421925" cy="369332"/>
          </a:xfrm>
          <a:prstGeom prst="rect">
            <a:avLst/>
          </a:prstGeom>
          <a:noFill/>
        </p:spPr>
        <p:txBody>
          <a:bodyPr wrap="square" rtlCol="0">
            <a:spAutoFit/>
          </a:bodyPr>
          <a:lstStyle/>
          <a:p>
            <a:r>
              <a:rPr lang="en-US" dirty="0"/>
              <a:t>stepSize20_maxIters2000_reprojection9</a:t>
            </a:r>
          </a:p>
        </p:txBody>
      </p:sp>
      <p:grpSp>
        <p:nvGrpSpPr>
          <p:cNvPr id="13" name="Group 12">
            <a:extLst>
              <a:ext uri="{FF2B5EF4-FFF2-40B4-BE49-F238E27FC236}">
                <a16:creationId xmlns:a16="http://schemas.microsoft.com/office/drawing/2014/main" id="{D2FD42D6-8630-43A8-B85A-DD0165213E07}"/>
              </a:ext>
            </a:extLst>
          </p:cNvPr>
          <p:cNvGrpSpPr/>
          <p:nvPr/>
        </p:nvGrpSpPr>
        <p:grpSpPr>
          <a:xfrm>
            <a:off x="629420" y="3555854"/>
            <a:ext cx="10933161" cy="2657321"/>
            <a:chOff x="629420" y="3555854"/>
            <a:chExt cx="10933161" cy="2657321"/>
          </a:xfrm>
        </p:grpSpPr>
        <p:pic>
          <p:nvPicPr>
            <p:cNvPr id="14" name="Picture 13" descr="A kitchen with white cabinets and a sink&#10;&#10;Description automatically generated">
              <a:extLst>
                <a:ext uri="{FF2B5EF4-FFF2-40B4-BE49-F238E27FC236}">
                  <a16:creationId xmlns:a16="http://schemas.microsoft.com/office/drawing/2014/main" id="{116E8098-DF3C-4325-8B0D-D4CA522D7930}"/>
                </a:ext>
              </a:extLst>
            </p:cNvPr>
            <p:cNvPicPr>
              <a:picLocks noChangeAspect="1"/>
            </p:cNvPicPr>
            <p:nvPr/>
          </p:nvPicPr>
          <p:blipFill>
            <a:blip r:embed="rId3"/>
            <a:stretch>
              <a:fillRect/>
            </a:stretch>
          </p:blipFill>
          <p:spPr>
            <a:xfrm>
              <a:off x="629420" y="3555854"/>
              <a:ext cx="4724124" cy="2657320"/>
            </a:xfrm>
            <a:prstGeom prst="rect">
              <a:avLst/>
            </a:prstGeom>
          </p:spPr>
        </p:pic>
        <p:pic>
          <p:nvPicPr>
            <p:cNvPr id="15" name="Picture 14" descr="A picture containing green, indoor, floor, wall&#10;&#10;Description automatically generated">
              <a:extLst>
                <a:ext uri="{FF2B5EF4-FFF2-40B4-BE49-F238E27FC236}">
                  <a16:creationId xmlns:a16="http://schemas.microsoft.com/office/drawing/2014/main" id="{BC1DFA56-531A-4D45-A1ED-5CE0FCD5F75C}"/>
                </a:ext>
              </a:extLst>
            </p:cNvPr>
            <p:cNvPicPr>
              <a:picLocks noChangeAspect="1"/>
            </p:cNvPicPr>
            <p:nvPr/>
          </p:nvPicPr>
          <p:blipFill>
            <a:blip r:embed="rId4"/>
            <a:stretch>
              <a:fillRect/>
            </a:stretch>
          </p:blipFill>
          <p:spPr>
            <a:xfrm>
              <a:off x="6893169" y="3586631"/>
              <a:ext cx="4669412" cy="2626544"/>
            </a:xfrm>
            <a:prstGeom prst="rect">
              <a:avLst/>
            </a:prstGeom>
          </p:spPr>
        </p:pic>
        <p:sp>
          <p:nvSpPr>
            <p:cNvPr id="16" name="TextBox 15">
              <a:extLst>
                <a:ext uri="{FF2B5EF4-FFF2-40B4-BE49-F238E27FC236}">
                  <a16:creationId xmlns:a16="http://schemas.microsoft.com/office/drawing/2014/main" id="{5FA250F3-9ABC-4A57-90E4-342BC90E5689}"/>
                </a:ext>
              </a:extLst>
            </p:cNvPr>
            <p:cNvSpPr txBox="1"/>
            <p:nvPr/>
          </p:nvSpPr>
          <p:spPr>
            <a:xfrm>
              <a:off x="839911" y="5584850"/>
              <a:ext cx="3898631" cy="369332"/>
            </a:xfrm>
            <a:prstGeom prst="rect">
              <a:avLst/>
            </a:prstGeom>
            <a:noFill/>
          </p:spPr>
          <p:txBody>
            <a:bodyPr wrap="none" rtlCol="0">
              <a:spAutoFit/>
            </a:bodyPr>
            <a:lstStyle/>
            <a:p>
              <a:r>
                <a:rPr lang="en-US" dirty="0"/>
                <a:t>stepSize10_maxIters2000_reprojection9</a:t>
              </a:r>
            </a:p>
          </p:txBody>
        </p:sp>
      </p:grpSp>
      <p:grpSp>
        <p:nvGrpSpPr>
          <p:cNvPr id="9" name="Group 8">
            <a:extLst>
              <a:ext uri="{FF2B5EF4-FFF2-40B4-BE49-F238E27FC236}">
                <a16:creationId xmlns:a16="http://schemas.microsoft.com/office/drawing/2014/main" id="{A6C0CEA4-6478-4C71-BED8-BECF7A0E6400}"/>
              </a:ext>
            </a:extLst>
          </p:cNvPr>
          <p:cNvGrpSpPr/>
          <p:nvPr/>
        </p:nvGrpSpPr>
        <p:grpSpPr>
          <a:xfrm>
            <a:off x="1310641" y="25568"/>
            <a:ext cx="9730948" cy="423899"/>
            <a:chOff x="1310641" y="25568"/>
            <a:chExt cx="9730948" cy="423899"/>
          </a:xfrm>
        </p:grpSpPr>
        <p:sp>
          <p:nvSpPr>
            <p:cNvPr id="10" name="Rectangle 9">
              <a:extLst>
                <a:ext uri="{FF2B5EF4-FFF2-40B4-BE49-F238E27FC236}">
                  <a16:creationId xmlns:a16="http://schemas.microsoft.com/office/drawing/2014/main" id="{3C1AD27C-5D46-49C4-BEF0-641742E0A59B}"/>
                </a:ext>
              </a:extLst>
            </p:cNvPr>
            <p:cNvSpPr/>
            <p:nvPr/>
          </p:nvSpPr>
          <p:spPr>
            <a:xfrm>
              <a:off x="1310641" y="25568"/>
              <a:ext cx="4050618" cy="423899"/>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 aligned image (after step1)</a:t>
              </a:r>
            </a:p>
          </p:txBody>
        </p:sp>
        <p:sp>
          <p:nvSpPr>
            <p:cNvPr id="11" name="Rectangle 10">
              <a:extLst>
                <a:ext uri="{FF2B5EF4-FFF2-40B4-BE49-F238E27FC236}">
                  <a16:creationId xmlns:a16="http://schemas.microsoft.com/office/drawing/2014/main" id="{5733B47A-39BE-4028-9FF4-737C9B963839}"/>
                </a:ext>
              </a:extLst>
            </p:cNvPr>
            <p:cNvSpPr/>
            <p:nvPr/>
          </p:nvSpPr>
          <p:spPr>
            <a:xfrm>
              <a:off x="6990971" y="25568"/>
              <a:ext cx="4050618" cy="423899"/>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Result (the green indicate the unchanged)</a:t>
              </a:r>
            </a:p>
          </p:txBody>
        </p:sp>
      </p:grpSp>
    </p:spTree>
    <p:extLst>
      <p:ext uri="{BB962C8B-B14F-4D97-AF65-F5344CB8AC3E}">
        <p14:creationId xmlns:p14="http://schemas.microsoft.com/office/powerpoint/2010/main" val="6921166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404D0-6C5B-4156-B174-72CB823D38CD}"/>
              </a:ext>
            </a:extLst>
          </p:cNvPr>
          <p:cNvSpPr>
            <a:spLocks noGrp="1"/>
          </p:cNvSpPr>
          <p:nvPr>
            <p:ph type="title"/>
          </p:nvPr>
        </p:nvSpPr>
        <p:spPr/>
        <p:txBody>
          <a:bodyPr>
            <a:normAutofit fontScale="90000"/>
          </a:bodyPr>
          <a:lstStyle/>
          <a:p>
            <a:r>
              <a:rPr lang="en-US" dirty="0"/>
              <a:t>Results and conclusions </a:t>
            </a:r>
          </a:p>
        </p:txBody>
      </p:sp>
      <p:sp>
        <p:nvSpPr>
          <p:cNvPr id="3" name="Content Placeholder 2">
            <a:extLst>
              <a:ext uri="{FF2B5EF4-FFF2-40B4-BE49-F238E27FC236}">
                <a16:creationId xmlns:a16="http://schemas.microsoft.com/office/drawing/2014/main" id="{3A5096DE-344A-4DE9-8B60-0398E7359406}"/>
              </a:ext>
            </a:extLst>
          </p:cNvPr>
          <p:cNvSpPr>
            <a:spLocks noGrp="1"/>
          </p:cNvSpPr>
          <p:nvPr>
            <p:ph idx="1"/>
          </p:nvPr>
        </p:nvSpPr>
        <p:spPr/>
        <p:txBody>
          <a:bodyPr>
            <a:normAutofit/>
          </a:bodyPr>
          <a:lstStyle/>
          <a:p>
            <a:r>
              <a:rPr lang="en-US" dirty="0"/>
              <a:t>Step size:</a:t>
            </a:r>
          </a:p>
          <a:p>
            <a:pPr lvl="1"/>
            <a:r>
              <a:rPr lang="en-US" dirty="0"/>
              <a:t>In the above results we can see that using large step sizes might cover huge areas when the change is small, where using small step sizes might select small portions of a larger change.</a:t>
            </a:r>
          </a:p>
          <a:p>
            <a:pPr lvl="1"/>
            <a:r>
              <a:rPr lang="en-US" dirty="0"/>
              <a:t>We observed in some of the experiments (especially in the real vs real), that the smaller the step is, the more small changes will be detected and the changes will be marked more accurately, but also the more we get false detected changes. (see an example of real vs real results with different step sizes in the following slides).</a:t>
            </a:r>
          </a:p>
          <a:p>
            <a:pPr lvl="1"/>
            <a:r>
              <a:rPr lang="en-US" dirty="0"/>
              <a:t>The smaller the step size is, the larger the run time will be – as expected - because small step size means dense feature points which means large number of feature points, therefore, the program will need more time to analyze, match and filter them.</a:t>
            </a:r>
          </a:p>
          <a:p>
            <a:pPr lvl="1"/>
            <a:endParaRPr lang="en-US" dirty="0"/>
          </a:p>
        </p:txBody>
      </p:sp>
    </p:spTree>
    <p:extLst>
      <p:ext uri="{BB962C8B-B14F-4D97-AF65-F5344CB8AC3E}">
        <p14:creationId xmlns:p14="http://schemas.microsoft.com/office/powerpoint/2010/main" val="36826602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755796EE-5046-41EA-820C-D40096A731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502BFEE-C3E2-417C-9D63-9D2671E5C3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4611" y="350556"/>
            <a:ext cx="11542779" cy="6156888"/>
          </a:xfrm>
          <a:prstGeom prst="rect">
            <a:avLst/>
          </a:prstGeom>
          <a:solidFill>
            <a:srgbClr val="FFFFFF"/>
          </a:solidFill>
          <a:ln w="25400" cap="flat">
            <a:solidFill>
              <a:schemeClr val="accent1"/>
            </a:solidFill>
            <a:miter lim="800000"/>
          </a:ln>
        </p:spPr>
        <p:style>
          <a:lnRef idx="1">
            <a:schemeClr val="accent1"/>
          </a:lnRef>
          <a:fillRef idx="3">
            <a:schemeClr val="accent1"/>
          </a:fillRef>
          <a:effectRef idx="2">
            <a:schemeClr val="accent1"/>
          </a:effectRef>
          <a:fontRef idx="minor">
            <a:schemeClr val="lt1"/>
          </a:fontRef>
        </p:style>
      </p:sp>
      <p:pic>
        <p:nvPicPr>
          <p:cNvPr id="5" name="Picture 4" descr="A row of parked cars in a parking lot&#10;&#10;Description automatically generated">
            <a:extLst>
              <a:ext uri="{FF2B5EF4-FFF2-40B4-BE49-F238E27FC236}">
                <a16:creationId xmlns:a16="http://schemas.microsoft.com/office/drawing/2014/main" id="{05147361-B0D0-4C85-B70A-C1DEEED39DF8}"/>
              </a:ext>
            </a:extLst>
          </p:cNvPr>
          <p:cNvPicPr>
            <a:picLocks noChangeAspect="1"/>
          </p:cNvPicPr>
          <p:nvPr/>
        </p:nvPicPr>
        <p:blipFill>
          <a:blip r:embed="rId3"/>
          <a:stretch>
            <a:fillRect/>
          </a:stretch>
        </p:blipFill>
        <p:spPr>
          <a:xfrm>
            <a:off x="804334" y="1534573"/>
            <a:ext cx="5051804" cy="3788853"/>
          </a:xfrm>
          <a:prstGeom prst="rect">
            <a:avLst/>
          </a:prstGeom>
        </p:spPr>
      </p:pic>
      <p:pic>
        <p:nvPicPr>
          <p:cNvPr id="7" name="Picture 6" descr="A row of parked cars in a parking lot&#10;&#10;Description automatically generated">
            <a:extLst>
              <a:ext uri="{FF2B5EF4-FFF2-40B4-BE49-F238E27FC236}">
                <a16:creationId xmlns:a16="http://schemas.microsoft.com/office/drawing/2014/main" id="{77F063F5-559D-426B-8BEE-C1BE30F29CA5}"/>
              </a:ext>
            </a:extLst>
          </p:cNvPr>
          <p:cNvPicPr>
            <a:picLocks noChangeAspect="1"/>
          </p:cNvPicPr>
          <p:nvPr/>
        </p:nvPicPr>
        <p:blipFill>
          <a:blip r:embed="rId4"/>
          <a:stretch>
            <a:fillRect/>
          </a:stretch>
        </p:blipFill>
        <p:spPr>
          <a:xfrm>
            <a:off x="6335861" y="1534573"/>
            <a:ext cx="5051804" cy="3788853"/>
          </a:xfrm>
          <a:prstGeom prst="rect">
            <a:avLst/>
          </a:prstGeom>
        </p:spPr>
      </p:pic>
      <p:sp>
        <p:nvSpPr>
          <p:cNvPr id="11" name="Rectangle 10">
            <a:extLst>
              <a:ext uri="{FF2B5EF4-FFF2-40B4-BE49-F238E27FC236}">
                <a16:creationId xmlns:a16="http://schemas.microsoft.com/office/drawing/2014/main" id="{FF69E078-96DF-431F-B4A9-B6D7D0C78350}"/>
              </a:ext>
            </a:extLst>
          </p:cNvPr>
          <p:cNvSpPr/>
          <p:nvPr/>
        </p:nvSpPr>
        <p:spPr>
          <a:xfrm>
            <a:off x="4217000" y="454368"/>
            <a:ext cx="3440623" cy="976393"/>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a:ln w="0"/>
                <a:solidFill>
                  <a:schemeClr val="tx1"/>
                </a:solidFill>
                <a:effectLst>
                  <a:outerShdw blurRad="38100" dist="19050" dir="2700000" algn="tl" rotWithShape="0">
                    <a:schemeClr val="dk1">
                      <a:alpha val="40000"/>
                    </a:schemeClr>
                  </a:outerShdw>
                </a:effectLst>
              </a:rPr>
              <a:t> The examined frame</a:t>
            </a:r>
          </a:p>
          <a:p>
            <a:pPr algn="ctr"/>
            <a:r>
              <a:rPr lang="en-US" sz="2800" dirty="0">
                <a:ln w="0"/>
                <a:solidFill>
                  <a:schemeClr val="tx1"/>
                </a:solidFill>
                <a:effectLst>
                  <a:outerShdw blurRad="38100" dist="19050" dir="2700000" algn="tl" rotWithShape="0">
                    <a:schemeClr val="dk1">
                      <a:alpha val="40000"/>
                    </a:schemeClr>
                  </a:outerShdw>
                </a:effectLst>
              </a:rPr>
              <a:t>From 100GOPRO DB</a:t>
            </a:r>
          </a:p>
        </p:txBody>
      </p:sp>
      <p:sp>
        <p:nvSpPr>
          <p:cNvPr id="9" name="TextBox 8">
            <a:extLst>
              <a:ext uri="{FF2B5EF4-FFF2-40B4-BE49-F238E27FC236}">
                <a16:creationId xmlns:a16="http://schemas.microsoft.com/office/drawing/2014/main" id="{E270F786-3E68-4287-B1CF-CF21D5805613}"/>
              </a:ext>
            </a:extLst>
          </p:cNvPr>
          <p:cNvSpPr txBox="1"/>
          <p:nvPr/>
        </p:nvSpPr>
        <p:spPr>
          <a:xfrm>
            <a:off x="8117840" y="1087120"/>
            <a:ext cx="2438400" cy="369332"/>
          </a:xfrm>
          <a:prstGeom prst="rect">
            <a:avLst/>
          </a:prstGeom>
          <a:noFill/>
        </p:spPr>
        <p:txBody>
          <a:bodyPr wrap="square" rtlCol="0">
            <a:spAutoFit/>
          </a:bodyPr>
          <a:lstStyle/>
          <a:p>
            <a:r>
              <a:rPr lang="en-US" dirty="0"/>
              <a:t>Frame:G0020080.JPG</a:t>
            </a:r>
          </a:p>
        </p:txBody>
      </p:sp>
      <p:sp>
        <p:nvSpPr>
          <p:cNvPr id="13" name="TextBox 12">
            <a:extLst>
              <a:ext uri="{FF2B5EF4-FFF2-40B4-BE49-F238E27FC236}">
                <a16:creationId xmlns:a16="http://schemas.microsoft.com/office/drawing/2014/main" id="{921DDE56-FC77-4DC5-8AEB-34426730E698}"/>
              </a:ext>
            </a:extLst>
          </p:cNvPr>
          <p:cNvSpPr txBox="1"/>
          <p:nvPr/>
        </p:nvSpPr>
        <p:spPr>
          <a:xfrm>
            <a:off x="1859026" y="1071589"/>
            <a:ext cx="2438400" cy="369332"/>
          </a:xfrm>
          <a:prstGeom prst="rect">
            <a:avLst/>
          </a:prstGeom>
          <a:noFill/>
        </p:spPr>
        <p:txBody>
          <a:bodyPr wrap="square" rtlCol="0">
            <a:spAutoFit/>
          </a:bodyPr>
          <a:lstStyle/>
          <a:p>
            <a:r>
              <a:rPr lang="en-US" dirty="0"/>
              <a:t>Frame:G0020081.JPG</a:t>
            </a:r>
          </a:p>
        </p:txBody>
      </p:sp>
    </p:spTree>
    <p:extLst>
      <p:ext uri="{BB962C8B-B14F-4D97-AF65-F5344CB8AC3E}">
        <p14:creationId xmlns:p14="http://schemas.microsoft.com/office/powerpoint/2010/main" val="35387907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2575ECB-7090-42B3-AA92-575047C0785E}"/>
              </a:ext>
            </a:extLst>
          </p:cNvPr>
          <p:cNvGrpSpPr/>
          <p:nvPr/>
        </p:nvGrpSpPr>
        <p:grpSpPr>
          <a:xfrm>
            <a:off x="1228411" y="643467"/>
            <a:ext cx="9746125" cy="5581318"/>
            <a:chOff x="1228411" y="643467"/>
            <a:chExt cx="9746125" cy="5581318"/>
          </a:xfrm>
        </p:grpSpPr>
        <p:pic>
          <p:nvPicPr>
            <p:cNvPr id="3" name="Picture 2" descr="A picture containing sky, outdoor, road&#10;&#10;Description automatically generated">
              <a:extLst>
                <a:ext uri="{FF2B5EF4-FFF2-40B4-BE49-F238E27FC236}">
                  <a16:creationId xmlns:a16="http://schemas.microsoft.com/office/drawing/2014/main" id="{F876B89C-7E64-4751-A62A-74589370333E}"/>
                </a:ext>
              </a:extLst>
            </p:cNvPr>
            <p:cNvPicPr>
              <a:picLocks noChangeAspect="1"/>
            </p:cNvPicPr>
            <p:nvPr/>
          </p:nvPicPr>
          <p:blipFill>
            <a:blip r:embed="rId2"/>
            <a:stretch>
              <a:fillRect/>
            </a:stretch>
          </p:blipFill>
          <p:spPr>
            <a:xfrm>
              <a:off x="1230762" y="643467"/>
              <a:ext cx="4521274" cy="2543217"/>
            </a:xfrm>
            <a:prstGeom prst="rect">
              <a:avLst/>
            </a:prstGeom>
          </p:spPr>
        </p:pic>
        <p:pic>
          <p:nvPicPr>
            <p:cNvPr id="4" name="Picture 3" descr="A parking lot&#10;&#10;Description automatically generated">
              <a:extLst>
                <a:ext uri="{FF2B5EF4-FFF2-40B4-BE49-F238E27FC236}">
                  <a16:creationId xmlns:a16="http://schemas.microsoft.com/office/drawing/2014/main" id="{9FBBB9B6-01D6-4CDC-8D62-B05244F71EAF}"/>
                </a:ext>
              </a:extLst>
            </p:cNvPr>
            <p:cNvPicPr>
              <a:picLocks noChangeAspect="1"/>
            </p:cNvPicPr>
            <p:nvPr/>
          </p:nvPicPr>
          <p:blipFill>
            <a:blip r:embed="rId3"/>
            <a:stretch>
              <a:fillRect/>
            </a:stretch>
          </p:blipFill>
          <p:spPr>
            <a:xfrm>
              <a:off x="6444149" y="643467"/>
              <a:ext cx="4521274" cy="2543217"/>
            </a:xfrm>
            <a:prstGeom prst="rect">
              <a:avLst/>
            </a:prstGeom>
          </p:spPr>
        </p:pic>
        <p:pic>
          <p:nvPicPr>
            <p:cNvPr id="5" name="Picture 4" descr="A picture containing sky, outdoor, building&#10;&#10;Description automatically generated">
              <a:extLst>
                <a:ext uri="{FF2B5EF4-FFF2-40B4-BE49-F238E27FC236}">
                  <a16:creationId xmlns:a16="http://schemas.microsoft.com/office/drawing/2014/main" id="{FE0C57E2-C2A6-4142-9144-7EDB5227D023}"/>
                </a:ext>
              </a:extLst>
            </p:cNvPr>
            <p:cNvPicPr>
              <a:picLocks noChangeAspect="1"/>
            </p:cNvPicPr>
            <p:nvPr/>
          </p:nvPicPr>
          <p:blipFill>
            <a:blip r:embed="rId4"/>
            <a:stretch>
              <a:fillRect/>
            </a:stretch>
          </p:blipFill>
          <p:spPr>
            <a:xfrm>
              <a:off x="1228411" y="3671316"/>
              <a:ext cx="4525976" cy="2545862"/>
            </a:xfrm>
            <a:prstGeom prst="rect">
              <a:avLst/>
            </a:prstGeom>
          </p:spPr>
        </p:pic>
        <p:pic>
          <p:nvPicPr>
            <p:cNvPr id="6" name="Picture 5" descr="A picture containing sky, outdoor, building, road&#10;&#10;Description automatically generated">
              <a:extLst>
                <a:ext uri="{FF2B5EF4-FFF2-40B4-BE49-F238E27FC236}">
                  <a16:creationId xmlns:a16="http://schemas.microsoft.com/office/drawing/2014/main" id="{8526ECC2-1B66-41DE-8D7B-5D239BB3FA69}"/>
                </a:ext>
              </a:extLst>
            </p:cNvPr>
            <p:cNvPicPr>
              <a:picLocks noChangeAspect="1"/>
            </p:cNvPicPr>
            <p:nvPr/>
          </p:nvPicPr>
          <p:blipFill>
            <a:blip r:embed="rId5"/>
            <a:stretch>
              <a:fillRect/>
            </a:stretch>
          </p:blipFill>
          <p:spPr>
            <a:xfrm>
              <a:off x="6435036" y="3671316"/>
              <a:ext cx="4539500" cy="2553469"/>
            </a:xfrm>
            <a:prstGeom prst="rect">
              <a:avLst/>
            </a:prstGeom>
          </p:spPr>
        </p:pic>
      </p:grpSp>
      <p:sp>
        <p:nvSpPr>
          <p:cNvPr id="7" name="TextBox 6">
            <a:extLst>
              <a:ext uri="{FF2B5EF4-FFF2-40B4-BE49-F238E27FC236}">
                <a16:creationId xmlns:a16="http://schemas.microsoft.com/office/drawing/2014/main" id="{F41F694F-4895-4DC4-9626-412E8A64D50F}"/>
              </a:ext>
            </a:extLst>
          </p:cNvPr>
          <p:cNvSpPr txBox="1"/>
          <p:nvPr/>
        </p:nvSpPr>
        <p:spPr>
          <a:xfrm>
            <a:off x="2661920" y="640822"/>
            <a:ext cx="2184400" cy="369332"/>
          </a:xfrm>
          <a:prstGeom prst="rect">
            <a:avLst/>
          </a:prstGeom>
          <a:noFill/>
        </p:spPr>
        <p:txBody>
          <a:bodyPr wrap="square" rtlCol="0">
            <a:spAutoFit/>
          </a:bodyPr>
          <a:lstStyle/>
          <a:p>
            <a:r>
              <a:rPr lang="en-US" dirty="0"/>
              <a:t>Step size 30</a:t>
            </a:r>
          </a:p>
        </p:txBody>
      </p:sp>
      <p:sp>
        <p:nvSpPr>
          <p:cNvPr id="8" name="TextBox 7">
            <a:extLst>
              <a:ext uri="{FF2B5EF4-FFF2-40B4-BE49-F238E27FC236}">
                <a16:creationId xmlns:a16="http://schemas.microsoft.com/office/drawing/2014/main" id="{12A9596F-6922-44C1-833C-8F5F3A5BA27E}"/>
              </a:ext>
            </a:extLst>
          </p:cNvPr>
          <p:cNvSpPr txBox="1"/>
          <p:nvPr/>
        </p:nvSpPr>
        <p:spPr>
          <a:xfrm>
            <a:off x="7985760" y="663670"/>
            <a:ext cx="2184400" cy="369332"/>
          </a:xfrm>
          <a:prstGeom prst="rect">
            <a:avLst/>
          </a:prstGeom>
          <a:noFill/>
        </p:spPr>
        <p:txBody>
          <a:bodyPr wrap="square" rtlCol="0">
            <a:spAutoFit/>
          </a:bodyPr>
          <a:lstStyle/>
          <a:p>
            <a:r>
              <a:rPr lang="en-US" dirty="0"/>
              <a:t>Step size 20</a:t>
            </a:r>
          </a:p>
        </p:txBody>
      </p:sp>
      <p:sp>
        <p:nvSpPr>
          <p:cNvPr id="9" name="TextBox 8">
            <a:extLst>
              <a:ext uri="{FF2B5EF4-FFF2-40B4-BE49-F238E27FC236}">
                <a16:creationId xmlns:a16="http://schemas.microsoft.com/office/drawing/2014/main" id="{1B968D57-BE2C-4E81-A83F-0D147D0A4D65}"/>
              </a:ext>
            </a:extLst>
          </p:cNvPr>
          <p:cNvSpPr txBox="1"/>
          <p:nvPr/>
        </p:nvSpPr>
        <p:spPr>
          <a:xfrm>
            <a:off x="2661920" y="3790422"/>
            <a:ext cx="2184400" cy="369332"/>
          </a:xfrm>
          <a:prstGeom prst="rect">
            <a:avLst/>
          </a:prstGeom>
          <a:noFill/>
        </p:spPr>
        <p:txBody>
          <a:bodyPr wrap="square" rtlCol="0">
            <a:spAutoFit/>
          </a:bodyPr>
          <a:lstStyle/>
          <a:p>
            <a:r>
              <a:rPr lang="en-US" dirty="0"/>
              <a:t>Step size 15</a:t>
            </a:r>
          </a:p>
        </p:txBody>
      </p:sp>
      <p:sp>
        <p:nvSpPr>
          <p:cNvPr id="10" name="TextBox 9">
            <a:extLst>
              <a:ext uri="{FF2B5EF4-FFF2-40B4-BE49-F238E27FC236}">
                <a16:creationId xmlns:a16="http://schemas.microsoft.com/office/drawing/2014/main" id="{ED91DEC2-5FEC-4C6A-AE18-E19719092B1F}"/>
              </a:ext>
            </a:extLst>
          </p:cNvPr>
          <p:cNvSpPr txBox="1"/>
          <p:nvPr/>
        </p:nvSpPr>
        <p:spPr>
          <a:xfrm>
            <a:off x="7985760" y="3790422"/>
            <a:ext cx="2184400" cy="369332"/>
          </a:xfrm>
          <a:prstGeom prst="rect">
            <a:avLst/>
          </a:prstGeom>
          <a:noFill/>
        </p:spPr>
        <p:txBody>
          <a:bodyPr wrap="square" rtlCol="0">
            <a:spAutoFit/>
          </a:bodyPr>
          <a:lstStyle/>
          <a:p>
            <a:r>
              <a:rPr lang="en-US" dirty="0"/>
              <a:t>Step size 25</a:t>
            </a:r>
          </a:p>
        </p:txBody>
      </p:sp>
    </p:spTree>
    <p:extLst>
      <p:ext uri="{BB962C8B-B14F-4D97-AF65-F5344CB8AC3E}">
        <p14:creationId xmlns:p14="http://schemas.microsoft.com/office/powerpoint/2010/main" val="22947755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18280-F8DA-48D6-AD3D-437DFB84E9CB}"/>
              </a:ext>
            </a:extLst>
          </p:cNvPr>
          <p:cNvSpPr>
            <a:spLocks noGrp="1"/>
          </p:cNvSpPr>
          <p:nvPr>
            <p:ph type="title"/>
          </p:nvPr>
        </p:nvSpPr>
        <p:spPr>
          <a:xfrm>
            <a:off x="1224281" y="604518"/>
            <a:ext cx="9601196" cy="755228"/>
          </a:xfrm>
        </p:spPr>
        <p:txBody>
          <a:bodyPr>
            <a:normAutofit fontScale="90000"/>
          </a:bodyPr>
          <a:lstStyle/>
          <a:p>
            <a:r>
              <a:rPr lang="en-US" dirty="0"/>
              <a:t>Results and conclusions </a:t>
            </a:r>
          </a:p>
        </p:txBody>
      </p:sp>
      <p:sp>
        <p:nvSpPr>
          <p:cNvPr id="3" name="Content Placeholder 2">
            <a:extLst>
              <a:ext uri="{FF2B5EF4-FFF2-40B4-BE49-F238E27FC236}">
                <a16:creationId xmlns:a16="http://schemas.microsoft.com/office/drawing/2014/main" id="{C291C88B-D308-470B-A158-F61E72440EC1}"/>
              </a:ext>
            </a:extLst>
          </p:cNvPr>
          <p:cNvSpPr>
            <a:spLocks noGrp="1"/>
          </p:cNvSpPr>
          <p:nvPr>
            <p:ph idx="1"/>
          </p:nvPr>
        </p:nvSpPr>
        <p:spPr/>
        <p:txBody>
          <a:bodyPr/>
          <a:lstStyle/>
          <a:p>
            <a:r>
              <a:rPr lang="en-US" dirty="0" err="1"/>
              <a:t>max_iters</a:t>
            </a:r>
            <a:r>
              <a:rPr lang="en-US" dirty="0"/>
              <a:t>: when using larger </a:t>
            </a:r>
            <a:r>
              <a:rPr lang="en-US" dirty="0" err="1"/>
              <a:t>max_iters</a:t>
            </a:r>
            <a:r>
              <a:rPr lang="en-US" dirty="0"/>
              <a:t>, Ransac will make more iterations in order to find the transformation, which will lead to more accurate and better transformation. (we can see this result reflected in the </a:t>
            </a:r>
            <a:r>
              <a:rPr lang="en-US" dirty="0">
                <a:ln w="0"/>
                <a:solidFill>
                  <a:schemeClr val="tx1"/>
                </a:solidFill>
              </a:rPr>
              <a:t>kitchen examples</a:t>
            </a:r>
            <a:r>
              <a:rPr lang="en-US" dirty="0"/>
              <a:t>).</a:t>
            </a:r>
            <a:br>
              <a:rPr lang="en-US" dirty="0"/>
            </a:br>
            <a:r>
              <a:rPr lang="en-US" dirty="0"/>
              <a:t>However, in some cases (e.g., when the images are not good enough) setting smaller values for </a:t>
            </a:r>
            <a:r>
              <a:rPr lang="en-US" dirty="0" err="1"/>
              <a:t>max_iters</a:t>
            </a:r>
            <a:r>
              <a:rPr lang="en-US" dirty="0"/>
              <a:t> may convey better results.</a:t>
            </a:r>
          </a:p>
          <a:p>
            <a:endParaRPr lang="en-US" dirty="0"/>
          </a:p>
        </p:txBody>
      </p:sp>
    </p:spTree>
    <p:extLst>
      <p:ext uri="{BB962C8B-B14F-4D97-AF65-F5344CB8AC3E}">
        <p14:creationId xmlns:p14="http://schemas.microsoft.com/office/powerpoint/2010/main" val="2118577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665662-4AF0-4BC9-B029-7D944EF34480}"/>
              </a:ext>
            </a:extLst>
          </p:cNvPr>
          <p:cNvSpPr>
            <a:spLocks noGrp="1"/>
          </p:cNvSpPr>
          <p:nvPr>
            <p:ph type="title"/>
          </p:nvPr>
        </p:nvSpPr>
        <p:spPr/>
        <p:txBody>
          <a:bodyPr>
            <a:normAutofit fontScale="90000"/>
          </a:bodyPr>
          <a:lstStyle/>
          <a:p>
            <a:r>
              <a:rPr lang="en-US" dirty="0"/>
              <a:t>Results and conclusions </a:t>
            </a:r>
          </a:p>
        </p:txBody>
      </p:sp>
      <p:sp>
        <p:nvSpPr>
          <p:cNvPr id="3" name="Content Placeholder 2">
            <a:extLst>
              <a:ext uri="{FF2B5EF4-FFF2-40B4-BE49-F238E27FC236}">
                <a16:creationId xmlns:a16="http://schemas.microsoft.com/office/drawing/2014/main" id="{466A76C8-B139-4644-AF2A-0B1D0B649597}"/>
              </a:ext>
            </a:extLst>
          </p:cNvPr>
          <p:cNvSpPr>
            <a:spLocks noGrp="1"/>
          </p:cNvSpPr>
          <p:nvPr>
            <p:ph idx="1"/>
          </p:nvPr>
        </p:nvSpPr>
        <p:spPr/>
        <p:txBody>
          <a:bodyPr>
            <a:normAutofit lnSpcReduction="10000"/>
          </a:bodyPr>
          <a:lstStyle/>
          <a:p>
            <a:r>
              <a:rPr lang="en-US" dirty="0" err="1"/>
              <a:t>ransac_reproj_threshold</a:t>
            </a:r>
            <a:r>
              <a:rPr lang="en-US" dirty="0"/>
              <a:t>:  (range 0-10)</a:t>
            </a:r>
            <a:br>
              <a:rPr lang="en-US" dirty="0"/>
            </a:br>
            <a:r>
              <a:rPr lang="en-US" dirty="0"/>
              <a:t>Ransac reprojection threshold, it indicate the distance threshold between the source feature points after transformation and the destination feature points. Therefore, the smaller the threshold is the more strict the transformation will be, and the bigger the threshold is the more relaxed the transformation will be. </a:t>
            </a:r>
            <a:br>
              <a:rPr lang="en-US" dirty="0"/>
            </a:br>
            <a:r>
              <a:rPr lang="en-US" dirty="0"/>
              <a:t>In our experiments real vs real this parameter didn’t make much difference, but in real vs. synthetic, we had better results when we used big threshold. </a:t>
            </a:r>
            <a:br>
              <a:rPr lang="en-US" dirty="0"/>
            </a:br>
            <a:r>
              <a:rPr lang="en-US" dirty="0"/>
              <a:t>Possible explanation: the synthetic objects, in the synthetic image, don’t represent a prefect copy of the real objects. So we need to add some relaxation and use big threshold. </a:t>
            </a:r>
            <a:br>
              <a:rPr lang="en-US" dirty="0"/>
            </a:br>
            <a:r>
              <a:rPr lang="en-US" dirty="0"/>
              <a:t>In the next slide you can see an example that demonstrates this situation.</a:t>
            </a:r>
          </a:p>
        </p:txBody>
      </p:sp>
    </p:spTree>
    <p:extLst>
      <p:ext uri="{BB962C8B-B14F-4D97-AF65-F5344CB8AC3E}">
        <p14:creationId xmlns:p14="http://schemas.microsoft.com/office/powerpoint/2010/main" val="39204471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08440-4DC4-4C45-9D4C-33194B1E544B}"/>
              </a:ext>
            </a:extLst>
          </p:cNvPr>
          <p:cNvSpPr>
            <a:spLocks noGrp="1"/>
          </p:cNvSpPr>
          <p:nvPr>
            <p:ph type="title"/>
          </p:nvPr>
        </p:nvSpPr>
        <p:spPr/>
        <p:txBody>
          <a:bodyPr>
            <a:normAutofit fontScale="90000"/>
          </a:bodyPr>
          <a:lstStyle/>
          <a:p>
            <a:r>
              <a:rPr lang="en-US" b="1" dirty="0"/>
              <a:t>Goals</a:t>
            </a:r>
            <a:endParaRPr lang="en-US" dirty="0"/>
          </a:p>
        </p:txBody>
      </p:sp>
      <p:sp>
        <p:nvSpPr>
          <p:cNvPr id="3" name="Content Placeholder 2">
            <a:extLst>
              <a:ext uri="{FF2B5EF4-FFF2-40B4-BE49-F238E27FC236}">
                <a16:creationId xmlns:a16="http://schemas.microsoft.com/office/drawing/2014/main" id="{AD1214A3-EA75-4A45-856B-27AE19EBEF45}"/>
              </a:ext>
            </a:extLst>
          </p:cNvPr>
          <p:cNvSpPr>
            <a:spLocks noGrp="1"/>
          </p:cNvSpPr>
          <p:nvPr>
            <p:ph idx="1"/>
          </p:nvPr>
        </p:nvSpPr>
        <p:spPr/>
        <p:txBody>
          <a:bodyPr>
            <a:normAutofit/>
          </a:bodyPr>
          <a:lstStyle/>
          <a:p>
            <a:pPr fontAlgn="ctr"/>
            <a:r>
              <a:rPr lang="en-US" sz="2800" dirty="0"/>
              <a:t>Main project objective:</a:t>
            </a:r>
          </a:p>
          <a:p>
            <a:pPr lvl="1" fontAlgn="ctr"/>
            <a:r>
              <a:rPr lang="en-US" sz="2400" dirty="0"/>
              <a:t>The goal is to create an algorithm/code that decides by color images (of the 3D model and from the scanning device - </a:t>
            </a:r>
            <a:r>
              <a:rPr lang="en-US" sz="2400" dirty="0" err="1"/>
              <a:t>Hololens</a:t>
            </a:r>
            <a:r>
              <a:rPr lang="en-US" sz="2400" dirty="0"/>
              <a:t>) if the real world has changed and what kind of update is required.</a:t>
            </a:r>
          </a:p>
          <a:p>
            <a:endParaRPr lang="en-US" dirty="0"/>
          </a:p>
        </p:txBody>
      </p:sp>
    </p:spTree>
    <p:extLst>
      <p:ext uri="{BB962C8B-B14F-4D97-AF65-F5344CB8AC3E}">
        <p14:creationId xmlns:p14="http://schemas.microsoft.com/office/powerpoint/2010/main" val="12320576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indoor, wall, refrigerator, kitchen&#10;&#10;Description automatically generated">
            <a:extLst>
              <a:ext uri="{FF2B5EF4-FFF2-40B4-BE49-F238E27FC236}">
                <a16:creationId xmlns:a16="http://schemas.microsoft.com/office/drawing/2014/main" id="{95B9442D-B7A1-4C41-8ED5-2F0011A004C3}"/>
              </a:ext>
            </a:extLst>
          </p:cNvPr>
          <p:cNvPicPr>
            <a:picLocks noChangeAspect="1"/>
          </p:cNvPicPr>
          <p:nvPr/>
        </p:nvPicPr>
        <p:blipFill>
          <a:blip r:embed="rId2"/>
          <a:stretch>
            <a:fillRect/>
          </a:stretch>
        </p:blipFill>
        <p:spPr>
          <a:xfrm>
            <a:off x="6816579" y="730641"/>
            <a:ext cx="4729870" cy="2660552"/>
          </a:xfrm>
          <a:prstGeom prst="rect">
            <a:avLst/>
          </a:prstGeom>
        </p:spPr>
      </p:pic>
      <p:pic>
        <p:nvPicPr>
          <p:cNvPr id="7" name="Picture 6" descr="A bed in a room&#10;&#10;Description automatically generated">
            <a:extLst>
              <a:ext uri="{FF2B5EF4-FFF2-40B4-BE49-F238E27FC236}">
                <a16:creationId xmlns:a16="http://schemas.microsoft.com/office/drawing/2014/main" id="{58C21BE7-D6A6-4750-BA5F-A4575801CF45}"/>
              </a:ext>
            </a:extLst>
          </p:cNvPr>
          <p:cNvPicPr>
            <a:picLocks noChangeAspect="1"/>
          </p:cNvPicPr>
          <p:nvPr/>
        </p:nvPicPr>
        <p:blipFill>
          <a:blip r:embed="rId3"/>
          <a:stretch>
            <a:fillRect/>
          </a:stretch>
        </p:blipFill>
        <p:spPr>
          <a:xfrm>
            <a:off x="642424" y="3552093"/>
            <a:ext cx="4711114" cy="2650002"/>
          </a:xfrm>
          <a:prstGeom prst="rect">
            <a:avLst/>
          </a:prstGeom>
        </p:spPr>
      </p:pic>
      <p:pic>
        <p:nvPicPr>
          <p:cNvPr id="9" name="Picture 8" descr="A picture containing indoor, wall, floor, refrigerator&#10;&#10;Description automatically generated">
            <a:extLst>
              <a:ext uri="{FF2B5EF4-FFF2-40B4-BE49-F238E27FC236}">
                <a16:creationId xmlns:a16="http://schemas.microsoft.com/office/drawing/2014/main" id="{CDAF7902-21AB-42B8-868F-ACA27A463ED3}"/>
              </a:ext>
            </a:extLst>
          </p:cNvPr>
          <p:cNvPicPr>
            <a:picLocks noChangeAspect="1"/>
          </p:cNvPicPr>
          <p:nvPr/>
        </p:nvPicPr>
        <p:blipFill>
          <a:blip r:embed="rId4"/>
          <a:stretch>
            <a:fillRect/>
          </a:stretch>
        </p:blipFill>
        <p:spPr>
          <a:xfrm>
            <a:off x="6835333" y="3552093"/>
            <a:ext cx="4711115" cy="2650002"/>
          </a:xfrm>
          <a:prstGeom prst="rect">
            <a:avLst/>
          </a:prstGeom>
        </p:spPr>
      </p:pic>
      <p:pic>
        <p:nvPicPr>
          <p:cNvPr id="11" name="Picture 10" descr="A close up of a window&#10;&#10;Description automatically generated">
            <a:extLst>
              <a:ext uri="{FF2B5EF4-FFF2-40B4-BE49-F238E27FC236}">
                <a16:creationId xmlns:a16="http://schemas.microsoft.com/office/drawing/2014/main" id="{BD42413D-7A7B-4C44-A6B8-7F34E63F1DB5}"/>
              </a:ext>
            </a:extLst>
          </p:cNvPr>
          <p:cNvPicPr>
            <a:picLocks noChangeAspect="1"/>
          </p:cNvPicPr>
          <p:nvPr/>
        </p:nvPicPr>
        <p:blipFill>
          <a:blip r:embed="rId5"/>
          <a:stretch>
            <a:fillRect/>
          </a:stretch>
        </p:blipFill>
        <p:spPr>
          <a:xfrm>
            <a:off x="642424" y="645356"/>
            <a:ext cx="4729870" cy="2660552"/>
          </a:xfrm>
          <a:prstGeom prst="rect">
            <a:avLst/>
          </a:prstGeom>
        </p:spPr>
      </p:pic>
      <p:sp>
        <p:nvSpPr>
          <p:cNvPr id="12" name="TextBox 11">
            <a:extLst>
              <a:ext uri="{FF2B5EF4-FFF2-40B4-BE49-F238E27FC236}">
                <a16:creationId xmlns:a16="http://schemas.microsoft.com/office/drawing/2014/main" id="{2738A2C4-75FB-4905-95D1-42E8DC67066E}"/>
              </a:ext>
            </a:extLst>
          </p:cNvPr>
          <p:cNvSpPr txBox="1"/>
          <p:nvPr/>
        </p:nvSpPr>
        <p:spPr>
          <a:xfrm>
            <a:off x="642424" y="673491"/>
            <a:ext cx="4421925" cy="369332"/>
          </a:xfrm>
          <a:prstGeom prst="rect">
            <a:avLst/>
          </a:prstGeom>
          <a:noFill/>
        </p:spPr>
        <p:txBody>
          <a:bodyPr wrap="square" rtlCol="0">
            <a:spAutoFit/>
          </a:bodyPr>
          <a:lstStyle/>
          <a:p>
            <a:r>
              <a:rPr lang="en-US" dirty="0"/>
              <a:t>stepSize10_maxIters10_reprojection1</a:t>
            </a:r>
          </a:p>
        </p:txBody>
      </p:sp>
      <p:sp>
        <p:nvSpPr>
          <p:cNvPr id="13" name="TextBox 12">
            <a:extLst>
              <a:ext uri="{FF2B5EF4-FFF2-40B4-BE49-F238E27FC236}">
                <a16:creationId xmlns:a16="http://schemas.microsoft.com/office/drawing/2014/main" id="{187E099B-08D6-409C-9612-D940D6374CE9}"/>
              </a:ext>
            </a:extLst>
          </p:cNvPr>
          <p:cNvSpPr txBox="1"/>
          <p:nvPr/>
        </p:nvSpPr>
        <p:spPr>
          <a:xfrm>
            <a:off x="931613" y="3580256"/>
            <a:ext cx="4421925" cy="369332"/>
          </a:xfrm>
          <a:prstGeom prst="rect">
            <a:avLst/>
          </a:prstGeom>
          <a:noFill/>
        </p:spPr>
        <p:txBody>
          <a:bodyPr wrap="square" rtlCol="0">
            <a:spAutoFit/>
          </a:bodyPr>
          <a:lstStyle/>
          <a:p>
            <a:r>
              <a:rPr lang="en-US" dirty="0"/>
              <a:t>stepSize10_maxIters10_reprojection9</a:t>
            </a:r>
          </a:p>
        </p:txBody>
      </p:sp>
      <p:grpSp>
        <p:nvGrpSpPr>
          <p:cNvPr id="8" name="Group 7">
            <a:extLst>
              <a:ext uri="{FF2B5EF4-FFF2-40B4-BE49-F238E27FC236}">
                <a16:creationId xmlns:a16="http://schemas.microsoft.com/office/drawing/2014/main" id="{ED78EE90-AF15-4C8B-A4F9-18ED89B49D5F}"/>
              </a:ext>
            </a:extLst>
          </p:cNvPr>
          <p:cNvGrpSpPr/>
          <p:nvPr/>
        </p:nvGrpSpPr>
        <p:grpSpPr>
          <a:xfrm>
            <a:off x="1310641" y="25568"/>
            <a:ext cx="9730948" cy="423899"/>
            <a:chOff x="1310641" y="25568"/>
            <a:chExt cx="9730948" cy="423899"/>
          </a:xfrm>
        </p:grpSpPr>
        <p:sp>
          <p:nvSpPr>
            <p:cNvPr id="10" name="Rectangle 9">
              <a:extLst>
                <a:ext uri="{FF2B5EF4-FFF2-40B4-BE49-F238E27FC236}">
                  <a16:creationId xmlns:a16="http://schemas.microsoft.com/office/drawing/2014/main" id="{04BAA25E-EC7F-4C38-BAE9-A8DE11355D09}"/>
                </a:ext>
              </a:extLst>
            </p:cNvPr>
            <p:cNvSpPr/>
            <p:nvPr/>
          </p:nvSpPr>
          <p:spPr>
            <a:xfrm>
              <a:off x="1310641" y="25568"/>
              <a:ext cx="4050618" cy="423899"/>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 aligned image (after step1)</a:t>
              </a:r>
            </a:p>
          </p:txBody>
        </p:sp>
        <p:sp>
          <p:nvSpPr>
            <p:cNvPr id="14" name="Rectangle 13">
              <a:extLst>
                <a:ext uri="{FF2B5EF4-FFF2-40B4-BE49-F238E27FC236}">
                  <a16:creationId xmlns:a16="http://schemas.microsoft.com/office/drawing/2014/main" id="{2758C07F-2FDA-451C-8E47-5852773B6C3C}"/>
                </a:ext>
              </a:extLst>
            </p:cNvPr>
            <p:cNvSpPr/>
            <p:nvPr/>
          </p:nvSpPr>
          <p:spPr>
            <a:xfrm>
              <a:off x="6990971" y="25568"/>
              <a:ext cx="4050618" cy="423899"/>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Result (the green indicate the unchanged)</a:t>
              </a:r>
            </a:p>
          </p:txBody>
        </p:sp>
      </p:grpSp>
    </p:spTree>
    <p:extLst>
      <p:ext uri="{BB962C8B-B14F-4D97-AF65-F5344CB8AC3E}">
        <p14:creationId xmlns:p14="http://schemas.microsoft.com/office/powerpoint/2010/main" val="15288071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51902-F188-46EF-8603-9EA7EF7BBDD9}"/>
              </a:ext>
            </a:extLst>
          </p:cNvPr>
          <p:cNvSpPr>
            <a:spLocks noGrp="1"/>
          </p:cNvSpPr>
          <p:nvPr>
            <p:ph type="title"/>
          </p:nvPr>
        </p:nvSpPr>
        <p:spPr/>
        <p:txBody>
          <a:bodyPr>
            <a:normAutofit fontScale="90000"/>
          </a:bodyPr>
          <a:lstStyle/>
          <a:p>
            <a:r>
              <a:rPr lang="en-US" dirty="0"/>
              <a:t>Results and conclusions </a:t>
            </a:r>
          </a:p>
        </p:txBody>
      </p:sp>
      <p:sp>
        <p:nvSpPr>
          <p:cNvPr id="3" name="Content Placeholder 2">
            <a:extLst>
              <a:ext uri="{FF2B5EF4-FFF2-40B4-BE49-F238E27FC236}">
                <a16:creationId xmlns:a16="http://schemas.microsoft.com/office/drawing/2014/main" id="{D3E25A3F-3B11-4F31-A06C-4A42981A6580}"/>
              </a:ext>
            </a:extLst>
          </p:cNvPr>
          <p:cNvSpPr>
            <a:spLocks noGrp="1"/>
          </p:cNvSpPr>
          <p:nvPr>
            <p:ph idx="1"/>
          </p:nvPr>
        </p:nvSpPr>
        <p:spPr/>
        <p:txBody>
          <a:bodyPr>
            <a:normAutofit/>
          </a:bodyPr>
          <a:lstStyle/>
          <a:p>
            <a:r>
              <a:rPr lang="en-US" dirty="0"/>
              <a:t>In the first part of the algorithm (align the two images and resize them), in order to find feature points we tried sift , dense sift with step size in [25 ,15, 10] , dense sift with step size 15 had the best results:</a:t>
            </a:r>
          </a:p>
          <a:p>
            <a:endParaRPr lang="en-US" dirty="0"/>
          </a:p>
          <a:p>
            <a:endParaRPr lang="en-US" dirty="0"/>
          </a:p>
          <a:p>
            <a:endParaRPr lang="en-US" dirty="0"/>
          </a:p>
          <a:p>
            <a:endParaRPr lang="en-US" dirty="0"/>
          </a:p>
          <a:p>
            <a:endParaRPr lang="en-US" dirty="0"/>
          </a:p>
          <a:p>
            <a:endParaRPr lang="en-US" dirty="0"/>
          </a:p>
        </p:txBody>
      </p:sp>
      <p:graphicFrame>
        <p:nvGraphicFramePr>
          <p:cNvPr id="6" name="Table 5">
            <a:extLst>
              <a:ext uri="{FF2B5EF4-FFF2-40B4-BE49-F238E27FC236}">
                <a16:creationId xmlns:a16="http://schemas.microsoft.com/office/drawing/2014/main" id="{8F65E8AD-F2AC-46EE-8171-BE3A04B7561E}"/>
              </a:ext>
            </a:extLst>
          </p:cNvPr>
          <p:cNvGraphicFramePr>
            <a:graphicFrameLocks noGrp="1"/>
          </p:cNvGraphicFramePr>
          <p:nvPr>
            <p:extLst>
              <p:ext uri="{D42A27DB-BD31-4B8C-83A1-F6EECF244321}">
                <p14:modId xmlns:p14="http://schemas.microsoft.com/office/powerpoint/2010/main" val="3308498248"/>
              </p:ext>
            </p:extLst>
          </p:nvPr>
        </p:nvGraphicFramePr>
        <p:xfrm>
          <a:off x="1574801" y="2964300"/>
          <a:ext cx="8188960" cy="1836905"/>
        </p:xfrm>
        <a:graphic>
          <a:graphicData uri="http://schemas.openxmlformats.org/drawingml/2006/table">
            <a:tbl>
              <a:tblPr firstRow="1" bandRow="1">
                <a:tableStyleId>{5940675A-B579-460E-94D1-54222C63F5DA}</a:tableStyleId>
              </a:tblPr>
              <a:tblGrid>
                <a:gridCol w="2761165">
                  <a:extLst>
                    <a:ext uri="{9D8B030D-6E8A-4147-A177-3AD203B41FA5}">
                      <a16:colId xmlns:a16="http://schemas.microsoft.com/office/drawing/2014/main" val="1323420708"/>
                    </a:ext>
                  </a:extLst>
                </a:gridCol>
                <a:gridCol w="2557644">
                  <a:extLst>
                    <a:ext uri="{9D8B030D-6E8A-4147-A177-3AD203B41FA5}">
                      <a16:colId xmlns:a16="http://schemas.microsoft.com/office/drawing/2014/main" val="2950909677"/>
                    </a:ext>
                  </a:extLst>
                </a:gridCol>
                <a:gridCol w="2870151">
                  <a:extLst>
                    <a:ext uri="{9D8B030D-6E8A-4147-A177-3AD203B41FA5}">
                      <a16:colId xmlns:a16="http://schemas.microsoft.com/office/drawing/2014/main" val="2363220819"/>
                    </a:ext>
                  </a:extLst>
                </a:gridCol>
              </a:tblGrid>
              <a:tr h="280005">
                <a:tc>
                  <a:txBody>
                    <a:bodyPr/>
                    <a:lstStyle/>
                    <a:p>
                      <a:endParaRPr lang="en-US" dirty="0"/>
                    </a:p>
                  </a:txBody>
                  <a:tcPr/>
                </a:tc>
                <a:tc>
                  <a:txBody>
                    <a:bodyPr/>
                    <a:lstStyle/>
                    <a:p>
                      <a:r>
                        <a:rPr lang="en-US" dirty="0"/>
                        <a:t>Fail to find Homography </a:t>
                      </a:r>
                    </a:p>
                  </a:txBody>
                  <a:tcPr/>
                </a:tc>
                <a:tc>
                  <a:txBody>
                    <a:bodyPr/>
                    <a:lstStyle/>
                    <a:p>
                      <a:r>
                        <a:rPr lang="en-US" dirty="0"/>
                        <a:t>Found a false Homography</a:t>
                      </a:r>
                    </a:p>
                  </a:txBody>
                  <a:tcPr/>
                </a:tc>
                <a:extLst>
                  <a:ext uri="{0D108BD9-81ED-4DB2-BD59-A6C34878D82A}">
                    <a16:rowId xmlns:a16="http://schemas.microsoft.com/office/drawing/2014/main" val="180592222"/>
                  </a:ext>
                </a:extLst>
              </a:tr>
              <a:tr h="373865">
                <a:tc>
                  <a:txBody>
                    <a:bodyPr/>
                    <a:lstStyle/>
                    <a:p>
                      <a:r>
                        <a:rPr lang="en-US" dirty="0"/>
                        <a:t>Sift</a:t>
                      </a:r>
                    </a:p>
                  </a:txBody>
                  <a:tcPr/>
                </a:tc>
                <a:tc>
                  <a:txBody>
                    <a:bodyPr/>
                    <a:lstStyle/>
                    <a:p>
                      <a:r>
                        <a:rPr lang="en-US" dirty="0"/>
                        <a:t>0.066</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0.46</a:t>
                      </a:r>
                    </a:p>
                  </a:txBody>
                  <a:tcPr/>
                </a:tc>
                <a:extLst>
                  <a:ext uri="{0D108BD9-81ED-4DB2-BD59-A6C34878D82A}">
                    <a16:rowId xmlns:a16="http://schemas.microsoft.com/office/drawing/2014/main" val="3948532707"/>
                  </a:ext>
                </a:extLst>
              </a:tr>
              <a:tr h="280005">
                <a:tc>
                  <a:txBody>
                    <a:bodyPr/>
                    <a:lstStyle/>
                    <a:p>
                      <a:r>
                        <a:rPr lang="en-US" dirty="0"/>
                        <a:t>Dense sift- step size 25</a:t>
                      </a:r>
                    </a:p>
                  </a:txBody>
                  <a:tcPr/>
                </a:tc>
                <a:tc>
                  <a:txBody>
                    <a:bodyPr/>
                    <a:lstStyle/>
                    <a:p>
                      <a:r>
                        <a:rPr lang="en-US" dirty="0"/>
                        <a:t>0.46</a:t>
                      </a:r>
                    </a:p>
                  </a:txBody>
                  <a:tcPr/>
                </a:tc>
                <a:tc>
                  <a:txBody>
                    <a:bodyPr/>
                    <a:lstStyle/>
                    <a:p>
                      <a:r>
                        <a:rPr lang="en-US" dirty="0"/>
                        <a:t>0.166</a:t>
                      </a:r>
                    </a:p>
                  </a:txBody>
                  <a:tcPr/>
                </a:tc>
                <a:extLst>
                  <a:ext uri="{0D108BD9-81ED-4DB2-BD59-A6C34878D82A}">
                    <a16:rowId xmlns:a16="http://schemas.microsoft.com/office/drawing/2014/main" val="593782331"/>
                  </a:ext>
                </a:extLst>
              </a:tr>
              <a:tr h="323065">
                <a:tc>
                  <a:txBody>
                    <a:bodyPr/>
                    <a:lstStyle/>
                    <a:p>
                      <a:r>
                        <a:rPr lang="en-US" dirty="0"/>
                        <a:t>Dense sift –step size 15</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0.066</a:t>
                      </a:r>
                    </a:p>
                  </a:txBody>
                  <a:tcPr/>
                </a:tc>
                <a:tc>
                  <a:txBody>
                    <a:bodyPr/>
                    <a:lstStyle/>
                    <a:p>
                      <a:r>
                        <a:rPr lang="en-US" dirty="0"/>
                        <a:t>0.066</a:t>
                      </a:r>
                    </a:p>
                  </a:txBody>
                  <a:tcPr/>
                </a:tc>
                <a:extLst>
                  <a:ext uri="{0D108BD9-81ED-4DB2-BD59-A6C34878D82A}">
                    <a16:rowId xmlns:a16="http://schemas.microsoft.com/office/drawing/2014/main" val="3590839907"/>
                  </a:ext>
                </a:extLst>
              </a:tr>
              <a:tr h="254365">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Dense sift –step size 10</a:t>
                      </a:r>
                    </a:p>
                  </a:txBody>
                  <a:tcPr/>
                </a:tc>
                <a:tc>
                  <a:txBody>
                    <a:bodyPr/>
                    <a:lstStyle/>
                    <a:p>
                      <a:r>
                        <a:rPr lang="en-US" dirty="0"/>
                        <a:t>0.0</a:t>
                      </a:r>
                    </a:p>
                  </a:txBody>
                  <a:tcPr/>
                </a:tc>
                <a:tc>
                  <a:txBody>
                    <a:bodyPr/>
                    <a:lstStyle/>
                    <a:p>
                      <a:r>
                        <a:rPr lang="en-US" dirty="0"/>
                        <a:t>0.25</a:t>
                      </a:r>
                    </a:p>
                  </a:txBody>
                  <a:tcPr/>
                </a:tc>
                <a:extLst>
                  <a:ext uri="{0D108BD9-81ED-4DB2-BD59-A6C34878D82A}">
                    <a16:rowId xmlns:a16="http://schemas.microsoft.com/office/drawing/2014/main" val="943938490"/>
                  </a:ext>
                </a:extLst>
              </a:tr>
            </a:tbl>
          </a:graphicData>
        </a:graphic>
      </p:graphicFrame>
    </p:spTree>
    <p:extLst>
      <p:ext uri="{BB962C8B-B14F-4D97-AF65-F5344CB8AC3E}">
        <p14:creationId xmlns:p14="http://schemas.microsoft.com/office/powerpoint/2010/main" val="39270075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7D4A98F-37B1-4119-B0AF-40FBC2A70F5D}"/>
              </a:ext>
            </a:extLst>
          </p:cNvPr>
          <p:cNvSpPr>
            <a:spLocks noGrp="1"/>
          </p:cNvSpPr>
          <p:nvPr>
            <p:ph idx="1"/>
          </p:nvPr>
        </p:nvSpPr>
        <p:spPr/>
        <p:txBody>
          <a:bodyPr>
            <a:normAutofit lnSpcReduction="10000"/>
          </a:bodyPr>
          <a:lstStyle/>
          <a:p>
            <a:r>
              <a:rPr lang="en-US" dirty="0"/>
              <a:t>If Ransac failed to find Homography, the program would return that the whole frame has been changed.</a:t>
            </a:r>
          </a:p>
          <a:p>
            <a:r>
              <a:rPr lang="en-US" dirty="0"/>
              <a:t>If Ransac found false Homography, part 2 and 3 from the algorithm would fail, or maybe worse, it would mark some areas as unchanged (false negative), and since we prefer false positive over false negative, failing to find Homography is better than finding false one. </a:t>
            </a:r>
          </a:p>
          <a:p>
            <a:r>
              <a:rPr lang="en-US" dirty="0"/>
              <a:t>Link for the results that contain the resized images:</a:t>
            </a:r>
          </a:p>
          <a:p>
            <a:pPr lvl="1"/>
            <a:r>
              <a:rPr lang="en-US" dirty="0">
                <a:hlinkClick r:id="rId3"/>
              </a:rPr>
              <a:t>https://drive.google.com/file/d/1eiGW-ukk5jq9M69li1julPLgRHKj_XRL/view?usp=sharing</a:t>
            </a:r>
            <a:endParaRPr lang="en-US" dirty="0"/>
          </a:p>
          <a:p>
            <a:pPr lvl="1"/>
            <a:r>
              <a:rPr lang="en-US" dirty="0"/>
              <a:t>Note: in the result folders, a file with “None” suffix indicates failure to find Homography.</a:t>
            </a:r>
          </a:p>
          <a:p>
            <a:endParaRPr lang="en-US" dirty="0"/>
          </a:p>
        </p:txBody>
      </p:sp>
      <p:sp>
        <p:nvSpPr>
          <p:cNvPr id="5" name="Title 1">
            <a:extLst>
              <a:ext uri="{FF2B5EF4-FFF2-40B4-BE49-F238E27FC236}">
                <a16:creationId xmlns:a16="http://schemas.microsoft.com/office/drawing/2014/main" id="{70B1DA1B-BBCE-4EC9-AEDF-729407D2102C}"/>
              </a:ext>
            </a:extLst>
          </p:cNvPr>
          <p:cNvSpPr>
            <a:spLocks noGrp="1"/>
          </p:cNvSpPr>
          <p:nvPr>
            <p:ph type="title"/>
          </p:nvPr>
        </p:nvSpPr>
        <p:spPr>
          <a:xfrm>
            <a:off x="1295401" y="701040"/>
            <a:ext cx="9601196" cy="755228"/>
          </a:xfrm>
        </p:spPr>
        <p:txBody>
          <a:bodyPr>
            <a:normAutofit fontScale="90000"/>
          </a:bodyPr>
          <a:lstStyle/>
          <a:p>
            <a:r>
              <a:rPr lang="en-US" dirty="0"/>
              <a:t>Results and conclusions </a:t>
            </a:r>
          </a:p>
        </p:txBody>
      </p:sp>
    </p:spTree>
    <p:extLst>
      <p:ext uri="{BB962C8B-B14F-4D97-AF65-F5344CB8AC3E}">
        <p14:creationId xmlns:p14="http://schemas.microsoft.com/office/powerpoint/2010/main" val="14707811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BAA79-3CE2-4433-8C45-5C46AE35F7B1}"/>
              </a:ext>
            </a:extLst>
          </p:cNvPr>
          <p:cNvSpPr>
            <a:spLocks noGrp="1"/>
          </p:cNvSpPr>
          <p:nvPr>
            <p:ph type="title"/>
          </p:nvPr>
        </p:nvSpPr>
        <p:spPr/>
        <p:txBody>
          <a:bodyPr>
            <a:normAutofit fontScale="90000"/>
          </a:bodyPr>
          <a:lstStyle/>
          <a:p>
            <a:r>
              <a:rPr lang="en-US" dirty="0"/>
              <a:t>Future Work</a:t>
            </a:r>
          </a:p>
        </p:txBody>
      </p:sp>
      <p:sp>
        <p:nvSpPr>
          <p:cNvPr id="3" name="Content Placeholder 2">
            <a:extLst>
              <a:ext uri="{FF2B5EF4-FFF2-40B4-BE49-F238E27FC236}">
                <a16:creationId xmlns:a16="http://schemas.microsoft.com/office/drawing/2014/main" id="{8863FF32-DC2D-43E5-8A18-33DB56A096D8}"/>
              </a:ext>
            </a:extLst>
          </p:cNvPr>
          <p:cNvSpPr>
            <a:spLocks noGrp="1"/>
          </p:cNvSpPr>
          <p:nvPr>
            <p:ph idx="1"/>
          </p:nvPr>
        </p:nvSpPr>
        <p:spPr/>
        <p:txBody>
          <a:bodyPr/>
          <a:lstStyle/>
          <a:p>
            <a:r>
              <a:rPr lang="en-US" sz="2800" dirty="0"/>
              <a:t>The best parameters values for the program depend on the dataset, and can be very different form one dataset to another.</a:t>
            </a:r>
            <a:br>
              <a:rPr lang="en-US" sz="2800" dirty="0"/>
            </a:br>
            <a:r>
              <a:rPr lang="en-US" sz="2800" dirty="0"/>
              <a:t>ML can be used to predict the best parameters’ values to a given dataset.</a:t>
            </a:r>
          </a:p>
          <a:p>
            <a:r>
              <a:rPr lang="en-US" sz="2800" dirty="0"/>
              <a:t>Benchmarking over more variant datasets.</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3122696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48C52-6C95-436B-BCDF-D1556E33B782}"/>
              </a:ext>
            </a:extLst>
          </p:cNvPr>
          <p:cNvSpPr>
            <a:spLocks noGrp="1"/>
          </p:cNvSpPr>
          <p:nvPr>
            <p:ph type="title"/>
          </p:nvPr>
        </p:nvSpPr>
        <p:spPr/>
        <p:txBody>
          <a:bodyPr>
            <a:normAutofit fontScale="90000"/>
          </a:bodyPr>
          <a:lstStyle/>
          <a:p>
            <a:r>
              <a:rPr lang="en-US" dirty="0"/>
              <a:t>Summary</a:t>
            </a:r>
          </a:p>
        </p:txBody>
      </p:sp>
      <p:sp>
        <p:nvSpPr>
          <p:cNvPr id="3" name="Content Placeholder 2">
            <a:extLst>
              <a:ext uri="{FF2B5EF4-FFF2-40B4-BE49-F238E27FC236}">
                <a16:creationId xmlns:a16="http://schemas.microsoft.com/office/drawing/2014/main" id="{738080AC-E384-4650-BB40-B5EE1B05DC41}"/>
              </a:ext>
            </a:extLst>
          </p:cNvPr>
          <p:cNvSpPr>
            <a:spLocks noGrp="1"/>
          </p:cNvSpPr>
          <p:nvPr>
            <p:ph idx="1"/>
          </p:nvPr>
        </p:nvSpPr>
        <p:spPr/>
        <p:txBody>
          <a:bodyPr>
            <a:normAutofit/>
          </a:bodyPr>
          <a:lstStyle/>
          <a:p>
            <a:r>
              <a:rPr lang="en-US" sz="2800" dirty="0"/>
              <a:t>In this presentation we discussed our program that takes as input a synthetic image (captured by </a:t>
            </a:r>
            <a:r>
              <a:rPr lang="en-US" sz="2800" dirty="0" err="1"/>
              <a:t>Hololens</a:t>
            </a:r>
            <a:r>
              <a:rPr lang="en-US" sz="2800" dirty="0"/>
              <a:t>) and a real image.</a:t>
            </a:r>
          </a:p>
          <a:p>
            <a:r>
              <a:rPr lang="en-US" sz="2800" dirty="0"/>
              <a:t>It decides if the real world has changed and what kind of update is required to update the mesh.</a:t>
            </a:r>
          </a:p>
          <a:p>
            <a:endParaRPr lang="en-US" dirty="0"/>
          </a:p>
          <a:p>
            <a:endParaRPr lang="en-US" dirty="0"/>
          </a:p>
          <a:p>
            <a:pPr marL="0" indent="0">
              <a:buNone/>
            </a:pPr>
            <a:r>
              <a:rPr lang="en-US" dirty="0"/>
              <a:t>Thank you very much</a:t>
            </a:r>
          </a:p>
          <a:p>
            <a:pPr marL="0" indent="0">
              <a:buNone/>
            </a:pPr>
            <a:r>
              <a:rPr lang="en-US" dirty="0"/>
              <a:t>It has been fun </a:t>
            </a:r>
            <a:r>
              <a:rPr lang="en-US" dirty="0">
                <a:sym typeface="Wingdings" panose="05000000000000000000" pitchFamily="2" charset="2"/>
              </a:rPr>
              <a:t></a:t>
            </a:r>
            <a:endParaRPr lang="en-US" dirty="0"/>
          </a:p>
        </p:txBody>
      </p:sp>
    </p:spTree>
    <p:extLst>
      <p:ext uri="{BB962C8B-B14F-4D97-AF65-F5344CB8AC3E}">
        <p14:creationId xmlns:p14="http://schemas.microsoft.com/office/powerpoint/2010/main" val="10701865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C86B9-5683-4C05-82D2-7982E3376675}"/>
              </a:ext>
            </a:extLst>
          </p:cNvPr>
          <p:cNvSpPr>
            <a:spLocks noGrp="1"/>
          </p:cNvSpPr>
          <p:nvPr>
            <p:ph type="title"/>
          </p:nvPr>
        </p:nvSpPr>
        <p:spPr/>
        <p:txBody>
          <a:bodyPr>
            <a:normAutofit fontScale="90000"/>
          </a:bodyPr>
          <a:lstStyle/>
          <a:p>
            <a:r>
              <a:rPr lang="en-US" dirty="0"/>
              <a:t>Relevant Paper</a:t>
            </a:r>
          </a:p>
        </p:txBody>
      </p:sp>
      <p:sp>
        <p:nvSpPr>
          <p:cNvPr id="3" name="Content Placeholder 2">
            <a:extLst>
              <a:ext uri="{FF2B5EF4-FFF2-40B4-BE49-F238E27FC236}">
                <a16:creationId xmlns:a16="http://schemas.microsoft.com/office/drawing/2014/main" id="{D933CE2B-D936-44E5-A1EA-5FDC2B5DBE0F}"/>
              </a:ext>
            </a:extLst>
          </p:cNvPr>
          <p:cNvSpPr>
            <a:spLocks noGrp="1"/>
          </p:cNvSpPr>
          <p:nvPr>
            <p:ph idx="1"/>
          </p:nvPr>
        </p:nvSpPr>
        <p:spPr/>
        <p:txBody>
          <a:bodyPr/>
          <a:lstStyle/>
          <a:p>
            <a:r>
              <a:rPr lang="en-US" dirty="0">
                <a:solidFill>
                  <a:schemeClr val="tx1"/>
                </a:solidFill>
              </a:rPr>
              <a:t>We have found the following paper that discusses “</a:t>
            </a:r>
            <a:r>
              <a:rPr lang="en-US" dirty="0"/>
              <a:t>Image Comparison Methods &amp; Tools” topics.</a:t>
            </a:r>
          </a:p>
          <a:p>
            <a:r>
              <a:rPr lang="en-US" dirty="0"/>
              <a:t>One of the discussed topic is “Feature Based Image Comparison”, which gave us a basic direction to investigating the problem.</a:t>
            </a:r>
          </a:p>
          <a:p>
            <a:r>
              <a:rPr lang="en-US" dirty="0"/>
              <a:t> A link to the paper:</a:t>
            </a:r>
          </a:p>
          <a:p>
            <a:pPr marL="0" indent="0">
              <a:buNone/>
            </a:pPr>
            <a:r>
              <a:rPr lang="en-US" sz="1800" dirty="0">
                <a:hlinkClick r:id="rId2"/>
              </a:rPr>
              <a:t>https://www.academia.edu/19962797/Image_comparison_Methods_and_Tools_A_Review?fbclid=IwAR29xwjbNTpjcEVJNLA988qm7j1qqt23iv0yP6evFjyqvZOUXw3d_YJKICM</a:t>
            </a:r>
            <a:endParaRPr lang="en-US" sz="1800" dirty="0"/>
          </a:p>
        </p:txBody>
      </p:sp>
    </p:spTree>
    <p:extLst>
      <p:ext uri="{BB962C8B-B14F-4D97-AF65-F5344CB8AC3E}">
        <p14:creationId xmlns:p14="http://schemas.microsoft.com/office/powerpoint/2010/main" val="6887917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kitchen with a sink and a microwave&#10;&#10;Description automatically generated">
            <a:extLst>
              <a:ext uri="{FF2B5EF4-FFF2-40B4-BE49-F238E27FC236}">
                <a16:creationId xmlns:a16="http://schemas.microsoft.com/office/drawing/2014/main" id="{4B0EE9B3-75F3-4CB9-A46C-9D5278751002}"/>
              </a:ext>
            </a:extLst>
          </p:cNvPr>
          <p:cNvPicPr>
            <a:picLocks noChangeAspect="1"/>
          </p:cNvPicPr>
          <p:nvPr/>
        </p:nvPicPr>
        <p:blipFill>
          <a:blip r:embed="rId2"/>
          <a:stretch>
            <a:fillRect/>
          </a:stretch>
        </p:blipFill>
        <p:spPr>
          <a:xfrm>
            <a:off x="1115616" y="1229083"/>
            <a:ext cx="3292524" cy="1852044"/>
          </a:xfrm>
          <a:prstGeom prst="rect">
            <a:avLst/>
          </a:prstGeom>
        </p:spPr>
      </p:pic>
      <p:pic>
        <p:nvPicPr>
          <p:cNvPr id="5" name="Picture 4" descr="A kitchen with a sink and a microwave&#10;&#10;Description automatically generated">
            <a:extLst>
              <a:ext uri="{FF2B5EF4-FFF2-40B4-BE49-F238E27FC236}">
                <a16:creationId xmlns:a16="http://schemas.microsoft.com/office/drawing/2014/main" id="{2287A1C9-CD47-44BC-9CB2-4E32EA9973A0}"/>
              </a:ext>
            </a:extLst>
          </p:cNvPr>
          <p:cNvPicPr>
            <a:picLocks noChangeAspect="1"/>
          </p:cNvPicPr>
          <p:nvPr/>
        </p:nvPicPr>
        <p:blipFill>
          <a:blip r:embed="rId3"/>
          <a:stretch>
            <a:fillRect/>
          </a:stretch>
        </p:blipFill>
        <p:spPr>
          <a:xfrm>
            <a:off x="1129115" y="3777596"/>
            <a:ext cx="3279025" cy="1844451"/>
          </a:xfrm>
          <a:prstGeom prst="rect">
            <a:avLst/>
          </a:prstGeom>
        </p:spPr>
      </p:pic>
      <p:pic>
        <p:nvPicPr>
          <p:cNvPr id="6" name="Content Placeholder 4" descr="A picture containing indoor, cabinet, kitchen, wall&#10;&#10;Description automatically generated">
            <a:extLst>
              <a:ext uri="{FF2B5EF4-FFF2-40B4-BE49-F238E27FC236}">
                <a16:creationId xmlns:a16="http://schemas.microsoft.com/office/drawing/2014/main" id="{6E795EC2-1C14-4174-A40F-C1293DD1FDF9}"/>
              </a:ext>
            </a:extLst>
          </p:cNvPr>
          <p:cNvPicPr>
            <a:picLocks noChangeAspect="1"/>
          </p:cNvPicPr>
          <p:nvPr/>
        </p:nvPicPr>
        <p:blipFill>
          <a:blip r:embed="rId4"/>
          <a:stretch>
            <a:fillRect/>
          </a:stretch>
        </p:blipFill>
        <p:spPr>
          <a:xfrm>
            <a:off x="4886676" y="1686514"/>
            <a:ext cx="6184580" cy="3478826"/>
          </a:xfrm>
          <a:prstGeom prst="rect">
            <a:avLst/>
          </a:prstGeom>
        </p:spPr>
      </p:pic>
      <p:sp>
        <p:nvSpPr>
          <p:cNvPr id="7" name="TextBox 6">
            <a:extLst>
              <a:ext uri="{FF2B5EF4-FFF2-40B4-BE49-F238E27FC236}">
                <a16:creationId xmlns:a16="http://schemas.microsoft.com/office/drawing/2014/main" id="{C456AEBA-C3CC-4AF1-AFDD-40332AE7C3FC}"/>
              </a:ext>
            </a:extLst>
          </p:cNvPr>
          <p:cNvSpPr txBox="1"/>
          <p:nvPr/>
        </p:nvSpPr>
        <p:spPr>
          <a:xfrm>
            <a:off x="721360" y="855517"/>
            <a:ext cx="4014555" cy="369332"/>
          </a:xfrm>
          <a:prstGeom prst="rect">
            <a:avLst/>
          </a:prstGeom>
          <a:noFill/>
        </p:spPr>
        <p:txBody>
          <a:bodyPr wrap="square" rtlCol="0">
            <a:spAutoFit/>
          </a:bodyPr>
          <a:lstStyle/>
          <a:p>
            <a:r>
              <a:rPr lang="en-US" dirty="0"/>
              <a:t>Synthetic image – captured by </a:t>
            </a:r>
            <a:r>
              <a:rPr lang="en-US" dirty="0" err="1"/>
              <a:t>Hololens</a:t>
            </a:r>
            <a:endParaRPr lang="en-US" dirty="0"/>
          </a:p>
        </p:txBody>
      </p:sp>
      <p:sp>
        <p:nvSpPr>
          <p:cNvPr id="8" name="TextBox 7">
            <a:extLst>
              <a:ext uri="{FF2B5EF4-FFF2-40B4-BE49-F238E27FC236}">
                <a16:creationId xmlns:a16="http://schemas.microsoft.com/office/drawing/2014/main" id="{5BA6BCE8-36CD-424C-8E8D-15D7E9E66119}"/>
              </a:ext>
            </a:extLst>
          </p:cNvPr>
          <p:cNvSpPr txBox="1"/>
          <p:nvPr/>
        </p:nvSpPr>
        <p:spPr>
          <a:xfrm>
            <a:off x="1129115" y="3470509"/>
            <a:ext cx="3292524" cy="369332"/>
          </a:xfrm>
          <a:prstGeom prst="rect">
            <a:avLst/>
          </a:prstGeom>
          <a:noFill/>
        </p:spPr>
        <p:txBody>
          <a:bodyPr wrap="square" rtlCol="0">
            <a:spAutoFit/>
          </a:bodyPr>
          <a:lstStyle/>
          <a:p>
            <a:r>
              <a:rPr lang="en-US" dirty="0"/>
              <a:t>Real image – captured by phone</a:t>
            </a:r>
          </a:p>
        </p:txBody>
      </p:sp>
      <p:sp>
        <p:nvSpPr>
          <p:cNvPr id="9" name="TextBox 8">
            <a:extLst>
              <a:ext uri="{FF2B5EF4-FFF2-40B4-BE49-F238E27FC236}">
                <a16:creationId xmlns:a16="http://schemas.microsoft.com/office/drawing/2014/main" id="{D6A9DBE7-15DF-456D-8380-997D381B03F3}"/>
              </a:ext>
            </a:extLst>
          </p:cNvPr>
          <p:cNvSpPr txBox="1"/>
          <p:nvPr/>
        </p:nvSpPr>
        <p:spPr>
          <a:xfrm>
            <a:off x="7213600" y="1317182"/>
            <a:ext cx="2540000" cy="369332"/>
          </a:xfrm>
          <a:prstGeom prst="rect">
            <a:avLst/>
          </a:prstGeom>
          <a:noFill/>
        </p:spPr>
        <p:txBody>
          <a:bodyPr wrap="square" rtlCol="0">
            <a:spAutoFit/>
          </a:bodyPr>
          <a:lstStyle/>
          <a:p>
            <a:r>
              <a:rPr lang="en-US" dirty="0"/>
              <a:t>Desired output</a:t>
            </a:r>
          </a:p>
        </p:txBody>
      </p:sp>
      <p:sp>
        <p:nvSpPr>
          <p:cNvPr id="10" name="TextBox 9">
            <a:extLst>
              <a:ext uri="{FF2B5EF4-FFF2-40B4-BE49-F238E27FC236}">
                <a16:creationId xmlns:a16="http://schemas.microsoft.com/office/drawing/2014/main" id="{E783303C-598A-4523-B658-73BF22EBFE68}"/>
              </a:ext>
            </a:extLst>
          </p:cNvPr>
          <p:cNvSpPr txBox="1"/>
          <p:nvPr/>
        </p:nvSpPr>
        <p:spPr>
          <a:xfrm>
            <a:off x="7464456" y="688692"/>
            <a:ext cx="3606800" cy="461665"/>
          </a:xfrm>
          <a:prstGeom prst="rect">
            <a:avLst/>
          </a:prstGeom>
          <a:noFill/>
        </p:spPr>
        <p:txBody>
          <a:bodyPr wrap="square" rtlCol="0">
            <a:spAutoFit/>
          </a:bodyPr>
          <a:lstStyle/>
          <a:p>
            <a:endParaRPr lang="en-US" sz="2400" b="1" dirty="0"/>
          </a:p>
        </p:txBody>
      </p:sp>
      <p:sp>
        <p:nvSpPr>
          <p:cNvPr id="11" name="Rectangle 10">
            <a:extLst>
              <a:ext uri="{FF2B5EF4-FFF2-40B4-BE49-F238E27FC236}">
                <a16:creationId xmlns:a16="http://schemas.microsoft.com/office/drawing/2014/main" id="{89CBD744-9FF0-431B-AA8A-4435F9FB56FB}"/>
              </a:ext>
            </a:extLst>
          </p:cNvPr>
          <p:cNvSpPr/>
          <p:nvPr/>
        </p:nvSpPr>
        <p:spPr>
          <a:xfrm>
            <a:off x="4621767" y="655811"/>
            <a:ext cx="4156473" cy="461665"/>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800" b="1" dirty="0"/>
              <a:t>Input and output example</a:t>
            </a:r>
          </a:p>
        </p:txBody>
      </p:sp>
    </p:spTree>
    <p:extLst>
      <p:ext uri="{BB962C8B-B14F-4D97-AF65-F5344CB8AC3E}">
        <p14:creationId xmlns:p14="http://schemas.microsoft.com/office/powerpoint/2010/main" val="21003172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16217-7A93-4D54-A922-63B00D45DFB7}"/>
              </a:ext>
            </a:extLst>
          </p:cNvPr>
          <p:cNvSpPr>
            <a:spLocks noGrp="1"/>
          </p:cNvSpPr>
          <p:nvPr>
            <p:ph type="title"/>
          </p:nvPr>
        </p:nvSpPr>
        <p:spPr/>
        <p:txBody>
          <a:bodyPr>
            <a:normAutofit fontScale="90000"/>
          </a:bodyPr>
          <a:lstStyle/>
          <a:p>
            <a:r>
              <a:rPr lang="en-US" dirty="0"/>
              <a:t>Our solution – in details</a:t>
            </a:r>
          </a:p>
        </p:txBody>
      </p:sp>
      <p:sp>
        <p:nvSpPr>
          <p:cNvPr id="3" name="Content Placeholder 2">
            <a:extLst>
              <a:ext uri="{FF2B5EF4-FFF2-40B4-BE49-F238E27FC236}">
                <a16:creationId xmlns:a16="http://schemas.microsoft.com/office/drawing/2014/main" id="{8968B509-6CD3-4BFA-8F80-C79881CCCE56}"/>
              </a:ext>
            </a:extLst>
          </p:cNvPr>
          <p:cNvSpPr>
            <a:spLocks noGrp="1"/>
          </p:cNvSpPr>
          <p:nvPr>
            <p:ph idx="1"/>
          </p:nvPr>
        </p:nvSpPr>
        <p:spPr/>
        <p:txBody>
          <a:bodyPr>
            <a:normAutofit fontScale="85000" lnSpcReduction="10000"/>
          </a:bodyPr>
          <a:lstStyle/>
          <a:p>
            <a:pPr marL="457200" indent="-457200">
              <a:buFont typeface="+mj-lt"/>
              <a:buAutoNum type="arabicPeriod"/>
            </a:pPr>
            <a:r>
              <a:rPr lang="en-US" dirty="0"/>
              <a:t>Align the two images and resize them:</a:t>
            </a:r>
          </a:p>
          <a:p>
            <a:pPr lvl="1"/>
            <a:r>
              <a:rPr lang="en-US" dirty="0"/>
              <a:t>Run Dense-Sift on the two images .</a:t>
            </a:r>
          </a:p>
          <a:p>
            <a:pPr lvl="1"/>
            <a:r>
              <a:rPr lang="en-US" dirty="0"/>
              <a:t>Find matching feature points from the synthetic to the real image using </a:t>
            </a:r>
            <a:r>
              <a:rPr lang="en-US" dirty="0" err="1"/>
              <a:t>Knn</a:t>
            </a:r>
            <a:r>
              <a:rPr lang="en-US" dirty="0"/>
              <a:t> matcher (with k=2).</a:t>
            </a:r>
          </a:p>
          <a:p>
            <a:pPr lvl="1"/>
            <a:r>
              <a:rPr lang="en-US" dirty="0"/>
              <a:t>Filter the matched feature points using these methods:</a:t>
            </a:r>
          </a:p>
          <a:p>
            <a:pPr lvl="2"/>
            <a:r>
              <a:rPr lang="en-US" dirty="0"/>
              <a:t>For each two matched pointes discard the pair with big distance (the distance is defined by </a:t>
            </a:r>
            <a:r>
              <a:rPr lang="en-US" dirty="0" err="1"/>
              <a:t>Knn</a:t>
            </a:r>
            <a:r>
              <a:rPr lang="en-US" dirty="0"/>
              <a:t> matcher).</a:t>
            </a:r>
          </a:p>
          <a:p>
            <a:pPr lvl="2"/>
            <a:r>
              <a:rPr lang="en-US" dirty="0"/>
              <a:t>Find a Homography from the synthetic to the real image using Ransac, and then discard all the feature points that don’t match the Homography -  where the following distance is bigger than some threshold:</a:t>
            </a:r>
            <a:br>
              <a:rPr lang="en-US" dirty="0"/>
            </a:br>
            <a:r>
              <a:rPr lang="en-US" dirty="0"/>
              <a:t>The distance we measure is between the source feature points after applying the transformation and the destination feature points.</a:t>
            </a:r>
          </a:p>
          <a:p>
            <a:pPr lvl="1"/>
            <a:r>
              <a:rPr lang="en-US" dirty="0"/>
              <a:t>Crop the synthetic image according to the generated Homography.</a:t>
            </a:r>
          </a:p>
          <a:p>
            <a:pPr lvl="1"/>
            <a:r>
              <a:rPr lang="en-US" dirty="0"/>
              <a:t>Resize the cropped image to fit the real image.</a:t>
            </a:r>
            <a:br>
              <a:rPr lang="en-US" dirty="0"/>
            </a:br>
            <a:r>
              <a:rPr lang="en-US" dirty="0"/>
              <a:t>(According to the definition of the project, the synthetic image contains the real image.)</a:t>
            </a:r>
          </a:p>
        </p:txBody>
      </p:sp>
    </p:spTree>
    <p:extLst>
      <p:ext uri="{BB962C8B-B14F-4D97-AF65-F5344CB8AC3E}">
        <p14:creationId xmlns:p14="http://schemas.microsoft.com/office/powerpoint/2010/main" val="15767818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grpSp>
        <p:nvGrpSpPr>
          <p:cNvPr id="33" name="Group 19">
            <a:extLst>
              <a:ext uri="{FF2B5EF4-FFF2-40B4-BE49-F238E27FC236}">
                <a16:creationId xmlns:a16="http://schemas.microsoft.com/office/drawing/2014/main" id="{76AC4E34-D6A0-4E21-B145-FF6CC62147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21" name="Picture 20">
              <a:extLst>
                <a:ext uri="{FF2B5EF4-FFF2-40B4-BE49-F238E27FC236}">
                  <a16:creationId xmlns:a16="http://schemas.microsoft.com/office/drawing/2014/main" id="{46DAF3C9-57D3-4380-91C8-0177A1E82AA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2" name="Rectangle 21">
              <a:extLst>
                <a:ext uri="{FF2B5EF4-FFF2-40B4-BE49-F238E27FC236}">
                  <a16:creationId xmlns:a16="http://schemas.microsoft.com/office/drawing/2014/main" id="{CF338E7C-2928-42FC-BA07-1B825D301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23" name="Picture 22">
              <a:extLst>
                <a:ext uri="{FF2B5EF4-FFF2-40B4-BE49-F238E27FC236}">
                  <a16:creationId xmlns:a16="http://schemas.microsoft.com/office/drawing/2014/main" id="{C71FE40E-CC40-427F-AEFB-BB5EA0E97FE4}"/>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24" name="Picture 23">
              <a:extLst>
                <a:ext uri="{FF2B5EF4-FFF2-40B4-BE49-F238E27FC236}">
                  <a16:creationId xmlns:a16="http://schemas.microsoft.com/office/drawing/2014/main" id="{412948D6-ACC1-4FAF-9E30-BD96CE3435E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useBgFill="1">
        <p:nvSpPr>
          <p:cNvPr id="34" name="Rectangle 25">
            <a:extLst>
              <a:ext uri="{FF2B5EF4-FFF2-40B4-BE49-F238E27FC236}">
                <a16:creationId xmlns:a16="http://schemas.microsoft.com/office/drawing/2014/main" id="{809EA27C-DE62-4CEC-A6D3-4FA9EF40A5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470BFF1D-1C73-472B-95C7-624C7C7F553F}"/>
              </a:ext>
            </a:extLst>
          </p:cNvPr>
          <p:cNvGrpSpPr/>
          <p:nvPr/>
        </p:nvGrpSpPr>
        <p:grpSpPr>
          <a:xfrm>
            <a:off x="378987" y="1291074"/>
            <a:ext cx="11430850" cy="4519176"/>
            <a:chOff x="378987" y="1291074"/>
            <a:chExt cx="11430850" cy="4519176"/>
          </a:xfrm>
        </p:grpSpPr>
        <p:pic>
          <p:nvPicPr>
            <p:cNvPr id="15" name="Picture 14" descr="A picture containing indoor, wall, kitchen, refrigerator&#10;&#10;Description automatically generated">
              <a:extLst>
                <a:ext uri="{FF2B5EF4-FFF2-40B4-BE49-F238E27FC236}">
                  <a16:creationId xmlns:a16="http://schemas.microsoft.com/office/drawing/2014/main" id="{6537EA46-ED8C-4A1B-81C0-A2D817FA9844}"/>
                </a:ext>
              </a:extLst>
            </p:cNvPr>
            <p:cNvPicPr>
              <a:picLocks noChangeAspect="1"/>
            </p:cNvPicPr>
            <p:nvPr/>
          </p:nvPicPr>
          <p:blipFill rotWithShape="1">
            <a:blip r:embed="rId5"/>
            <a:srcRect l="18242" t="3887" r="14450" b="11046"/>
            <a:stretch/>
          </p:blipFill>
          <p:spPr>
            <a:xfrm>
              <a:off x="378987" y="1333500"/>
              <a:ext cx="4843877" cy="4476750"/>
            </a:xfrm>
            <a:prstGeom prst="rect">
              <a:avLst/>
            </a:prstGeom>
            <a:ln w="127000" cap="sq">
              <a:solidFill>
                <a:srgbClr val="FFFFFF"/>
              </a:solidFill>
              <a:miter lim="800000"/>
            </a:ln>
          </p:spPr>
        </p:pic>
        <p:pic>
          <p:nvPicPr>
            <p:cNvPr id="13" name="Picture 12" descr="A picture containing indoor, wall, table&#10;&#10;Description automatically generated">
              <a:extLst>
                <a:ext uri="{FF2B5EF4-FFF2-40B4-BE49-F238E27FC236}">
                  <a16:creationId xmlns:a16="http://schemas.microsoft.com/office/drawing/2014/main" id="{F89F5424-E2B3-48EA-AE85-2FFE43517E0E}"/>
                </a:ext>
              </a:extLst>
            </p:cNvPr>
            <p:cNvPicPr>
              <a:picLocks noChangeAspect="1"/>
            </p:cNvPicPr>
            <p:nvPr/>
          </p:nvPicPr>
          <p:blipFill rotWithShape="1">
            <a:blip r:embed="rId6"/>
            <a:srcRect l="10325" t="14847" r="8160" b="13765"/>
            <a:stretch/>
          </p:blipFill>
          <p:spPr>
            <a:xfrm>
              <a:off x="5599851" y="1299448"/>
              <a:ext cx="6209986" cy="4510802"/>
            </a:xfrm>
            <a:prstGeom prst="rect">
              <a:avLst/>
            </a:prstGeom>
            <a:ln w="127000" cap="sq">
              <a:solidFill>
                <a:srgbClr val="FFFFFF"/>
              </a:solidFill>
              <a:miter lim="800000"/>
            </a:ln>
          </p:spPr>
        </p:pic>
        <p:sp>
          <p:nvSpPr>
            <p:cNvPr id="16" name="TextBox 15">
              <a:extLst>
                <a:ext uri="{FF2B5EF4-FFF2-40B4-BE49-F238E27FC236}">
                  <a16:creationId xmlns:a16="http://schemas.microsoft.com/office/drawing/2014/main" id="{93A40ED8-2662-4A71-8348-6F8F67A78548}"/>
                </a:ext>
              </a:extLst>
            </p:cNvPr>
            <p:cNvSpPr txBox="1"/>
            <p:nvPr/>
          </p:nvSpPr>
          <p:spPr>
            <a:xfrm>
              <a:off x="6094412" y="1291074"/>
              <a:ext cx="1181029" cy="369332"/>
            </a:xfrm>
            <a:prstGeom prst="rect">
              <a:avLst/>
            </a:prstGeom>
            <a:noFill/>
          </p:spPr>
          <p:txBody>
            <a:bodyPr wrap="none" rtlCol="0">
              <a:spAutoFit/>
            </a:bodyPr>
            <a:lstStyle/>
            <a:p>
              <a:r>
                <a:rPr lang="en-US" dirty="0"/>
                <a:t>Real Image</a:t>
              </a:r>
            </a:p>
          </p:txBody>
        </p:sp>
        <p:sp>
          <p:nvSpPr>
            <p:cNvPr id="30" name="TextBox 29">
              <a:extLst>
                <a:ext uri="{FF2B5EF4-FFF2-40B4-BE49-F238E27FC236}">
                  <a16:creationId xmlns:a16="http://schemas.microsoft.com/office/drawing/2014/main" id="{76E1E0D4-2742-495A-B28B-0C66E4EF90B7}"/>
                </a:ext>
              </a:extLst>
            </p:cNvPr>
            <p:cNvSpPr txBox="1"/>
            <p:nvPr/>
          </p:nvSpPr>
          <p:spPr>
            <a:xfrm>
              <a:off x="8866925" y="1297662"/>
              <a:ext cx="1677319" cy="369332"/>
            </a:xfrm>
            <a:prstGeom prst="rect">
              <a:avLst/>
            </a:prstGeom>
            <a:noFill/>
          </p:spPr>
          <p:txBody>
            <a:bodyPr wrap="none" rtlCol="0">
              <a:spAutoFit/>
            </a:bodyPr>
            <a:lstStyle/>
            <a:p>
              <a:r>
                <a:rPr lang="en-US" dirty="0"/>
                <a:t>Synthetic Image</a:t>
              </a:r>
            </a:p>
          </p:txBody>
        </p:sp>
        <p:sp>
          <p:nvSpPr>
            <p:cNvPr id="17" name="TextBox 16">
              <a:extLst>
                <a:ext uri="{FF2B5EF4-FFF2-40B4-BE49-F238E27FC236}">
                  <a16:creationId xmlns:a16="http://schemas.microsoft.com/office/drawing/2014/main" id="{50010170-007F-4F91-8A10-D63309D18B78}"/>
                </a:ext>
              </a:extLst>
            </p:cNvPr>
            <p:cNvSpPr txBox="1"/>
            <p:nvPr/>
          </p:nvSpPr>
          <p:spPr>
            <a:xfrm>
              <a:off x="1647756" y="1299448"/>
              <a:ext cx="2306337" cy="369332"/>
            </a:xfrm>
            <a:prstGeom prst="rect">
              <a:avLst/>
            </a:prstGeom>
            <a:noFill/>
          </p:spPr>
          <p:txBody>
            <a:bodyPr wrap="none" rtlCol="0">
              <a:spAutoFit/>
            </a:bodyPr>
            <a:lstStyle/>
            <a:p>
              <a:r>
                <a:rPr lang="en-US" dirty="0"/>
                <a:t>Resized synthetic image</a:t>
              </a:r>
            </a:p>
          </p:txBody>
        </p:sp>
      </p:grpSp>
    </p:spTree>
    <p:extLst>
      <p:ext uri="{BB962C8B-B14F-4D97-AF65-F5344CB8AC3E}">
        <p14:creationId xmlns:p14="http://schemas.microsoft.com/office/powerpoint/2010/main" val="40668369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A65AD83-7B0C-4C0E-BB03-57A8B8D45628}"/>
              </a:ext>
            </a:extLst>
          </p:cNvPr>
          <p:cNvSpPr>
            <a:spLocks noGrp="1"/>
          </p:cNvSpPr>
          <p:nvPr>
            <p:ph idx="1"/>
          </p:nvPr>
        </p:nvSpPr>
        <p:spPr>
          <a:xfrm>
            <a:off x="1295401" y="1028701"/>
            <a:ext cx="9601196" cy="4847168"/>
          </a:xfrm>
        </p:spPr>
        <p:txBody>
          <a:bodyPr/>
          <a:lstStyle/>
          <a:p>
            <a:pPr marL="0" indent="0">
              <a:buNone/>
            </a:pPr>
            <a:r>
              <a:rPr lang="en-US" dirty="0"/>
              <a:t>2. Find matches from the synthetic to the real image.</a:t>
            </a:r>
          </a:p>
          <a:p>
            <a:pPr lvl="1"/>
            <a:r>
              <a:rPr lang="en-US" dirty="0"/>
              <a:t>Run Dense-Sift on the two images to find feature points.</a:t>
            </a:r>
          </a:p>
          <a:p>
            <a:pPr lvl="1"/>
            <a:r>
              <a:rPr lang="en-US" dirty="0"/>
              <a:t>Find matching feature points from the synthetic to the real image using </a:t>
            </a:r>
            <a:r>
              <a:rPr lang="en-US" dirty="0" err="1"/>
              <a:t>Knn</a:t>
            </a:r>
            <a:r>
              <a:rPr lang="en-US" dirty="0"/>
              <a:t> matcher (with k=2).</a:t>
            </a:r>
          </a:p>
          <a:p>
            <a:pPr lvl="1"/>
            <a:r>
              <a:rPr lang="en-US" dirty="0"/>
              <a:t>To optimize  the matched feature pointes use the filter methods mentioned in section 1.</a:t>
            </a:r>
          </a:p>
          <a:p>
            <a:pPr lvl="1"/>
            <a:r>
              <a:rPr lang="en-US" dirty="0"/>
              <a:t>For each matched feature point sign the surrounding as unchanged area on the real image.</a:t>
            </a:r>
          </a:p>
          <a:p>
            <a:pPr lvl="1"/>
            <a:endParaRPr lang="en-US" dirty="0"/>
          </a:p>
          <a:p>
            <a:pPr lvl="1"/>
            <a:endParaRPr lang="en-US" dirty="0"/>
          </a:p>
          <a:p>
            <a:pPr lvl="1"/>
            <a:endParaRPr lang="en-US" dirty="0"/>
          </a:p>
        </p:txBody>
      </p:sp>
    </p:spTree>
    <p:extLst>
      <p:ext uri="{BB962C8B-B14F-4D97-AF65-F5344CB8AC3E}">
        <p14:creationId xmlns:p14="http://schemas.microsoft.com/office/powerpoint/2010/main" val="32534161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4" descr="A picture containing indoor, wall&#10;&#10;Description automatically generated">
            <a:extLst>
              <a:ext uri="{FF2B5EF4-FFF2-40B4-BE49-F238E27FC236}">
                <a16:creationId xmlns:a16="http://schemas.microsoft.com/office/drawing/2014/main" id="{D499A5C1-793F-424D-B35D-BB7B3C197C1E}"/>
              </a:ext>
            </a:extLst>
          </p:cNvPr>
          <p:cNvPicPr>
            <a:picLocks noGrp="1" noChangeAspect="1"/>
          </p:cNvPicPr>
          <p:nvPr>
            <p:ph idx="1"/>
          </p:nvPr>
        </p:nvPicPr>
        <p:blipFill rotWithShape="1">
          <a:blip r:embed="rId2"/>
          <a:srcRect l="10692" t="24415" r="8727" b="23339"/>
          <a:stretch/>
        </p:blipFill>
        <p:spPr>
          <a:xfrm>
            <a:off x="628650" y="933450"/>
            <a:ext cx="10934700" cy="4991100"/>
          </a:xfrm>
        </p:spPr>
      </p:pic>
      <p:sp>
        <p:nvSpPr>
          <p:cNvPr id="9" name="TextBox 8">
            <a:extLst>
              <a:ext uri="{FF2B5EF4-FFF2-40B4-BE49-F238E27FC236}">
                <a16:creationId xmlns:a16="http://schemas.microsoft.com/office/drawing/2014/main" id="{C606BF8F-CBF0-4914-84FE-1A2DC0E06899}"/>
              </a:ext>
            </a:extLst>
          </p:cNvPr>
          <p:cNvSpPr txBox="1"/>
          <p:nvPr/>
        </p:nvSpPr>
        <p:spPr>
          <a:xfrm>
            <a:off x="2005263" y="733395"/>
            <a:ext cx="1260986" cy="400110"/>
          </a:xfrm>
          <a:prstGeom prst="rect">
            <a:avLst/>
          </a:prstGeom>
          <a:noFill/>
        </p:spPr>
        <p:txBody>
          <a:bodyPr wrap="none" rtlCol="0">
            <a:spAutoFit/>
          </a:bodyPr>
          <a:lstStyle/>
          <a:p>
            <a:r>
              <a:rPr lang="en-US" sz="2000" dirty="0"/>
              <a:t>Real image</a:t>
            </a:r>
          </a:p>
        </p:txBody>
      </p:sp>
      <p:sp>
        <p:nvSpPr>
          <p:cNvPr id="10" name="TextBox 9">
            <a:extLst>
              <a:ext uri="{FF2B5EF4-FFF2-40B4-BE49-F238E27FC236}">
                <a16:creationId xmlns:a16="http://schemas.microsoft.com/office/drawing/2014/main" id="{84031F24-1155-48C0-A44A-8FCB17217ECB}"/>
              </a:ext>
            </a:extLst>
          </p:cNvPr>
          <p:cNvSpPr txBox="1"/>
          <p:nvPr/>
        </p:nvSpPr>
        <p:spPr>
          <a:xfrm>
            <a:off x="8100495" y="733395"/>
            <a:ext cx="1650516" cy="400110"/>
          </a:xfrm>
          <a:prstGeom prst="rect">
            <a:avLst/>
          </a:prstGeom>
          <a:noFill/>
        </p:spPr>
        <p:txBody>
          <a:bodyPr wrap="none" rtlCol="0">
            <a:spAutoFit/>
          </a:bodyPr>
          <a:lstStyle/>
          <a:p>
            <a:r>
              <a:rPr lang="en-US" dirty="0"/>
              <a:t>Synthetic </a:t>
            </a:r>
            <a:r>
              <a:rPr lang="en-US" sz="2000" dirty="0"/>
              <a:t>image</a:t>
            </a:r>
            <a:endParaRPr lang="en-US" dirty="0"/>
          </a:p>
        </p:txBody>
      </p:sp>
    </p:spTree>
    <p:extLst>
      <p:ext uri="{BB962C8B-B14F-4D97-AF65-F5344CB8AC3E}">
        <p14:creationId xmlns:p14="http://schemas.microsoft.com/office/powerpoint/2010/main" val="1539647526"/>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TotalTime>
  <Words>1691</Words>
  <Application>Microsoft Office PowerPoint</Application>
  <PresentationFormat>Widescreen</PresentationFormat>
  <Paragraphs>181</Paragraphs>
  <Slides>34</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34</vt:i4>
      </vt:variant>
    </vt:vector>
  </HeadingPairs>
  <TitlesOfParts>
    <vt:vector size="38" baseType="lpstr">
      <vt:lpstr>Arial</vt:lpstr>
      <vt:lpstr>Calibri</vt:lpstr>
      <vt:lpstr>Garamond</vt:lpstr>
      <vt:lpstr>Organic</vt:lpstr>
      <vt:lpstr>Industrial Project  - 234313  3D map evolution - PTC</vt:lpstr>
      <vt:lpstr>Introduction </vt:lpstr>
      <vt:lpstr>Goals</vt:lpstr>
      <vt:lpstr>Relevant Paper</vt:lpstr>
      <vt:lpstr>PowerPoint Presentation</vt:lpstr>
      <vt:lpstr>Our solution – in details</vt:lpstr>
      <vt:lpstr>PowerPoint Presentation</vt:lpstr>
      <vt:lpstr>PowerPoint Presentation</vt:lpstr>
      <vt:lpstr>PowerPoint Presentation</vt:lpstr>
      <vt:lpstr>PowerPoint Presentation</vt:lpstr>
      <vt:lpstr>PowerPoint Presentation</vt:lpstr>
      <vt:lpstr>Colored image</vt:lpstr>
      <vt:lpstr>Mask image</vt:lpstr>
      <vt:lpstr>Our solution – in pseudo</vt:lpstr>
      <vt:lpstr>Pseudo…</vt:lpstr>
      <vt:lpstr>Project management</vt:lpstr>
      <vt:lpstr>Project management</vt:lpstr>
      <vt:lpstr>Experimental Methodology</vt:lpstr>
      <vt:lpstr>Experimental Methodology</vt:lpstr>
      <vt:lpstr>Experimental Methodology</vt:lpstr>
      <vt:lpstr>PowerPoint Presentation</vt:lpstr>
      <vt:lpstr>PowerPoint Presentation</vt:lpstr>
      <vt:lpstr>PowerPoint Presentation</vt:lpstr>
      <vt:lpstr>PowerPoint Presentation</vt:lpstr>
      <vt:lpstr>Results and conclusions </vt:lpstr>
      <vt:lpstr>PowerPoint Presentation</vt:lpstr>
      <vt:lpstr>PowerPoint Presentation</vt:lpstr>
      <vt:lpstr>Results and conclusions </vt:lpstr>
      <vt:lpstr>Results and conclusions </vt:lpstr>
      <vt:lpstr>PowerPoint Presentation</vt:lpstr>
      <vt:lpstr>Results and conclusions </vt:lpstr>
      <vt:lpstr>Results and conclusions </vt:lpstr>
      <vt:lpstr>Future Work</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Industrial Project  - 234313  3D map evolution - PTC</dc:title>
  <dc:creator>Saja Yassin</dc:creator>
  <cp:lastModifiedBy>Saja Yassin</cp:lastModifiedBy>
  <cp:revision>13</cp:revision>
  <dcterms:created xsi:type="dcterms:W3CDTF">2019-06-27T18:29:10Z</dcterms:created>
  <dcterms:modified xsi:type="dcterms:W3CDTF">2019-06-27T19:47:53Z</dcterms:modified>
</cp:coreProperties>
</file>